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2" r:id="rId2"/>
    <p:sldId id="284" r:id="rId3"/>
    <p:sldId id="283" r:id="rId4"/>
    <p:sldId id="278" r:id="rId5"/>
    <p:sldId id="279" r:id="rId6"/>
    <p:sldId id="288" r:id="rId7"/>
    <p:sldId id="258" r:id="rId8"/>
    <p:sldId id="259" r:id="rId9"/>
    <p:sldId id="260" r:id="rId10"/>
    <p:sldId id="262" r:id="rId11"/>
    <p:sldId id="290" r:id="rId12"/>
    <p:sldId id="267" r:id="rId13"/>
    <p:sldId id="268" r:id="rId14"/>
    <p:sldId id="289"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8A591B-D982-4702-8F43-D65D7AE2912B}" type="datetimeFigureOut">
              <a:rPr lang="en-US" smtClean="0"/>
              <a:pPr/>
              <a:t>9/30/2013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1FE7DB-752D-4A5D-9C6A-C327F24D7F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12B1C-AB87-4EEB-9BA0-85B04E3BF744}" type="slidenum">
              <a:rPr lang="en-US"/>
              <a:pPr/>
              <a:t>4</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1C85F-4A8C-40EB-B05D-5C047386EBD5}" type="slidenum">
              <a:rPr lang="en-GB"/>
              <a:pPr/>
              <a:t>5</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092FB-151B-4286-BAD9-A3B8C4C1102F}" type="slidenum">
              <a:rPr lang="en-GB"/>
              <a:pPr/>
              <a:t>6</a:t>
            </a:fld>
            <a:endParaRPr lang="en-GB"/>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1FE7DB-752D-4A5D-9C6A-C327F24D7F4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57FAAF62-EEF0-4551-8622-E2E1B62FDA6A}" type="datetimeFigureOut">
              <a:rPr lang="en-US" smtClean="0"/>
              <a:pPr/>
              <a:t>9/30/2013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63CD82C9-3D1E-41F0-9487-F5D0E62EFA69}"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FAAF62-EEF0-4551-8622-E2E1B62FDA6A}" type="datetimeFigureOut">
              <a:rPr lang="en-US" smtClean="0"/>
              <a:pPr/>
              <a:t>9/30/2013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CD82C9-3D1E-41F0-9487-F5D0E62EF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FAAF62-EEF0-4551-8622-E2E1B62FDA6A}" type="datetimeFigureOut">
              <a:rPr lang="en-US" smtClean="0"/>
              <a:pPr/>
              <a:t>9/30/2013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CD82C9-3D1E-41F0-9487-F5D0E62EF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FAAF62-EEF0-4551-8622-E2E1B62FDA6A}" type="datetimeFigureOut">
              <a:rPr lang="en-US" smtClean="0"/>
              <a:pPr/>
              <a:t>9/30/2013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CD82C9-3D1E-41F0-9487-F5D0E62EF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7FAAF62-EEF0-4551-8622-E2E1B62FDA6A}" type="datetimeFigureOut">
              <a:rPr lang="en-US" smtClean="0"/>
              <a:pPr/>
              <a:t>9/30/2013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CD82C9-3D1E-41F0-9487-F5D0E62EFA69}"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FAAF62-EEF0-4551-8622-E2E1B62FDA6A}" type="datetimeFigureOut">
              <a:rPr lang="en-US" smtClean="0"/>
              <a:pPr/>
              <a:t>9/30/2013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3CD82C9-3D1E-41F0-9487-F5D0E62EF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7FAAF62-EEF0-4551-8622-E2E1B62FDA6A}" type="datetimeFigureOut">
              <a:rPr lang="en-US" smtClean="0"/>
              <a:pPr/>
              <a:t>9/30/2013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3CD82C9-3D1E-41F0-9487-F5D0E62EFA69}"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7FAAF62-EEF0-4551-8622-E2E1B62FDA6A}" type="datetimeFigureOut">
              <a:rPr lang="en-US" smtClean="0"/>
              <a:pPr/>
              <a:t>9/30/2013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3CD82C9-3D1E-41F0-9487-F5D0E62EF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7FAAF62-EEF0-4551-8622-E2E1B62FDA6A}" type="datetimeFigureOut">
              <a:rPr lang="en-US" smtClean="0"/>
              <a:pPr/>
              <a:t>9/30/2013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3CD82C9-3D1E-41F0-9487-F5D0E62EF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FAAF62-EEF0-4551-8622-E2E1B62FDA6A}" type="datetimeFigureOut">
              <a:rPr lang="en-US" smtClean="0"/>
              <a:pPr/>
              <a:t>9/30/2013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3CD82C9-3D1E-41F0-9487-F5D0E62EFA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57FAAF62-EEF0-4551-8622-E2E1B62FDA6A}" type="datetimeFigureOut">
              <a:rPr lang="en-US" smtClean="0"/>
              <a:pPr/>
              <a:t>9/30/2013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63CD82C9-3D1E-41F0-9487-F5D0E62EFA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7FAAF62-EEF0-4551-8622-E2E1B62FDA6A}" type="datetimeFigureOut">
              <a:rPr lang="en-US" smtClean="0"/>
              <a:pPr/>
              <a:t>9/30/2013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3CD82C9-3D1E-41F0-9487-F5D0E62EFA6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weatherchanne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0913_02.psd%20%20%20%20%20%20%20%20%20%20%20%20%20%20%20%20%20%20%20%20%20%20%20%20%20%20%20%20%20%20%20%20%20%20%20%20%20%20%20%20%20%20%20%20%20%20%20%20%20%20%20%20%20%200005D9DB%06Mac%20HD%20%20%20%20%20%20%20%20%20%20%20%20%20%20%20%20%20%20%20%20%20%20%20%20%20B92B855F:"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Deserts and Desertification </a:t>
            </a:r>
            <a:br>
              <a:rPr lang="en-US" dirty="0" smtClean="0"/>
            </a:br>
            <a:r>
              <a:rPr lang="en-US" dirty="0" smtClean="0"/>
              <a:t/>
            </a:r>
            <a:br>
              <a:rPr lang="en-US" dirty="0" smtClean="0"/>
            </a:br>
            <a:r>
              <a:rPr lang="en-US" dirty="0" smtClean="0"/>
              <a:t>lecture 2</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200" dirty="0" smtClean="0"/>
              <a:t>collected by :</a:t>
            </a:r>
            <a:r>
              <a:rPr lang="en-US" dirty="0" smtClean="0"/>
              <a:t/>
            </a:r>
            <a:br>
              <a:rPr lang="en-US" dirty="0" smtClean="0"/>
            </a:br>
            <a:r>
              <a:rPr lang="en-US" sz="2800" dirty="0" smtClean="0"/>
              <a:t>Maher M </a:t>
            </a:r>
            <a:r>
              <a:rPr lang="en-US" sz="2800" dirty="0" err="1" smtClean="0"/>
              <a:t>Alasadi</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F04_06"/>
          <p:cNvPicPr>
            <a:picLocks noChangeAspect="1" noChangeArrowheads="1"/>
          </p:cNvPicPr>
          <p:nvPr/>
        </p:nvPicPr>
        <p:blipFill>
          <a:blip r:embed="rId3">
            <a:lum bright="-10000" contrast="10000"/>
          </a:blip>
          <a:srcRect r="6014" b="943"/>
          <a:stretch>
            <a:fillRect/>
          </a:stretch>
        </p:blipFill>
        <p:spPr bwMode="auto">
          <a:xfrm>
            <a:off x="0" y="0"/>
            <a:ext cx="9144000" cy="5000660"/>
          </a:xfrm>
          <a:prstGeom prst="rect">
            <a:avLst/>
          </a:prstGeom>
          <a:noFill/>
          <a:ln w="9525">
            <a:noFill/>
            <a:miter lim="800000"/>
            <a:headEnd/>
            <a:tailEnd/>
          </a:ln>
        </p:spPr>
      </p:pic>
      <p:sp>
        <p:nvSpPr>
          <p:cNvPr id="4" name="Text Box 19"/>
          <p:cNvSpPr txBox="1">
            <a:spLocks noChangeArrowheads="1"/>
          </p:cNvSpPr>
          <p:nvPr/>
        </p:nvSpPr>
        <p:spPr bwMode="auto">
          <a:xfrm>
            <a:off x="1295400" y="5572140"/>
            <a:ext cx="5205426" cy="5232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dirty="0">
                <a:latin typeface="Times New Roman" pitchFamily="18" charset="0"/>
              </a:rPr>
              <a:t>Tilt of the Earth and seasons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428604"/>
            <a:ext cx="8429684" cy="3416320"/>
          </a:xfrm>
          <a:prstGeom prst="rect">
            <a:avLst/>
          </a:prstGeom>
        </p:spPr>
        <p:txBody>
          <a:bodyPr wrap="square">
            <a:spAutoFit/>
          </a:bodyPr>
          <a:lstStyle/>
          <a:p>
            <a:r>
              <a:rPr lang="en-US" sz="2400" dirty="0" smtClean="0"/>
              <a:t>The part of the earth that receives most of the sun’s heat is the tropics—the region about the equator that lies between the tropics of Cancer and Capricorn. In the tropics the sun’s rays hit the earth almost at right angles, concentrating their heat energy on the smallest surface area. They also pass through the least depth of atmosphere, with minimal scattering and spreading, before they reach the surface. Farther north and south from the</a:t>
            </a:r>
          </a:p>
          <a:p>
            <a:r>
              <a:rPr lang="en-US" sz="2400" dirty="0" smtClean="0"/>
              <a:t>equator the sun’s rays approach the earth at a slanting angle and their heat energy covers a correspondingly larger area</a:t>
            </a:r>
            <a:endParaRPr lang="en-US" sz="2400" dirty="0"/>
          </a:p>
        </p:txBody>
      </p:sp>
      <p:sp>
        <p:nvSpPr>
          <p:cNvPr id="3" name="Rectangle 2"/>
          <p:cNvSpPr/>
          <p:nvPr/>
        </p:nvSpPr>
        <p:spPr>
          <a:xfrm>
            <a:off x="500034" y="4000504"/>
            <a:ext cx="7858180" cy="2185214"/>
          </a:xfrm>
          <a:prstGeom prst="rect">
            <a:avLst/>
          </a:prstGeom>
        </p:spPr>
        <p:txBody>
          <a:bodyPr wrap="square">
            <a:spAutoFit/>
          </a:bodyPr>
          <a:lstStyle/>
          <a:p>
            <a:pPr marL="740664" lvl="1" indent="-285750">
              <a:spcBef>
                <a:spcPct val="20000"/>
              </a:spcBef>
              <a:buClr>
                <a:schemeClr val="accent2"/>
              </a:buClr>
              <a:buSzPct val="90000"/>
            </a:pPr>
            <a:r>
              <a:rPr lang="en-US" sz="2800" dirty="0" smtClean="0">
                <a:solidFill>
                  <a:srgbClr val="FF0000"/>
                </a:solidFill>
              </a:rPr>
              <a:t>5-GLOBAL OCEAN CURRENTS</a:t>
            </a:r>
          </a:p>
          <a:p>
            <a:r>
              <a:rPr lang="en-US" dirty="0" smtClean="0"/>
              <a:t>The planetary wind system plays an important role in the creation of the</a:t>
            </a:r>
          </a:p>
          <a:p>
            <a:r>
              <a:rPr lang="en-US" dirty="0" smtClean="0"/>
              <a:t>oceans’ surface currents. In general, these currents follow the enormous</a:t>
            </a:r>
          </a:p>
          <a:p>
            <a:r>
              <a:rPr lang="en-US" dirty="0" smtClean="0"/>
              <a:t>circulation loops around the oceans, delivering a huge supply of heat from</a:t>
            </a:r>
          </a:p>
          <a:p>
            <a:r>
              <a:rPr lang="en-US" dirty="0" smtClean="0"/>
              <a:t>the equator to high latitudes. Most of the currents’ heat is lost along the</a:t>
            </a:r>
          </a:p>
          <a:p>
            <a:r>
              <a:rPr lang="en-US" dirty="0" smtClean="0"/>
              <a:t>western boundaries of oceans, so that time they make their return journey</a:t>
            </a:r>
          </a:p>
          <a:p>
            <a:r>
              <a:rPr lang="en-US" dirty="0" smtClean="0"/>
              <a:t>along the eastern boundaries they are cold.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857224" y="1142984"/>
            <a:ext cx="7929618" cy="5357850"/>
          </a:xfrm>
        </p:spPr>
        <p:txBody>
          <a:bodyPr>
            <a:noAutofit/>
            <a:scene3d>
              <a:camera prst="orthographicFront"/>
              <a:lightRig rig="threePt" dir="t"/>
            </a:scene3d>
            <a:sp3d extrusionH="57150">
              <a:bevelT w="38100" h="38100"/>
            </a:sp3d>
          </a:bodyPr>
          <a:lstStyle/>
          <a:p>
            <a:r>
              <a:rPr lang="en-US" sz="3600" dirty="0" smtClean="0">
                <a:effectLst>
                  <a:glow rad="139700">
                    <a:schemeClr val="accent3">
                      <a:satMod val="175000"/>
                      <a:alpha val="40000"/>
                    </a:schemeClr>
                  </a:glow>
                </a:effectLst>
                <a:latin typeface="Calibri" pitchFamily="34" charset="0"/>
              </a:rPr>
              <a:t>A- rain </a:t>
            </a:r>
            <a:r>
              <a:rPr lang="en-US" sz="3600" dirty="0">
                <a:effectLst>
                  <a:glow rad="139700">
                    <a:schemeClr val="accent3">
                      <a:satMod val="175000"/>
                      <a:alpha val="40000"/>
                    </a:schemeClr>
                  </a:glow>
                </a:effectLst>
                <a:latin typeface="Calibri" pitchFamily="34" charset="0"/>
              </a:rPr>
              <a:t>shadow</a:t>
            </a:r>
            <a:r>
              <a:rPr lang="en-US" sz="3600" dirty="0" smtClean="0">
                <a:latin typeface="Calibri" pitchFamily="34" charset="0"/>
              </a:rPr>
              <a:t>:</a:t>
            </a:r>
            <a:r>
              <a:rPr lang="en-US" sz="2800" dirty="0" smtClean="0">
                <a:latin typeface="Calibri" pitchFamily="34" charset="0"/>
              </a:rPr>
              <a:t> </a:t>
            </a:r>
            <a:r>
              <a:rPr lang="en-US" sz="2800" dirty="0" smtClean="0"/>
              <a:t>a phenomenon known as </a:t>
            </a:r>
            <a:r>
              <a:rPr lang="en-US" sz="2800" dirty="0" err="1" smtClean="0"/>
              <a:t>orographic</a:t>
            </a:r>
            <a:r>
              <a:rPr lang="en-US" sz="2800" dirty="0" smtClean="0"/>
              <a:t> lifting; </a:t>
            </a:r>
            <a:r>
              <a:rPr lang="en-US" sz="2800" i="1" dirty="0" err="1" smtClean="0"/>
              <a:t>oros</a:t>
            </a:r>
            <a:r>
              <a:rPr lang="en-US" sz="2800" i="1" dirty="0" smtClean="0"/>
              <a:t> is the Greek word for “mountain</a:t>
            </a:r>
          </a:p>
          <a:p>
            <a:r>
              <a:rPr lang="en-US" sz="2800" dirty="0" smtClean="0"/>
              <a:t>Because atmospheric temperature falls with increasing height—by an average of some 6°C (11°F) for every 1,000 meters (3,280 ft.)—the air mass cools as it rises. And because cooler air can hold less moisture as water vapor compared to warm air, water vapor condenses into droplets that fall as rain on the windward side of the slopes</a:t>
            </a:r>
            <a:r>
              <a:rPr lang="en-US" sz="2400" dirty="0" smtClean="0"/>
              <a:t>,</a:t>
            </a:r>
            <a:endParaRPr lang="en-US" sz="2800" i="1" dirty="0" smtClean="0"/>
          </a:p>
          <a:p>
            <a:endParaRPr lang="en-US" sz="2800" dirty="0">
              <a:latin typeface="Calibri" pitchFamily="34" charset="0"/>
            </a:endParaRPr>
          </a:p>
        </p:txBody>
      </p:sp>
      <p:sp>
        <p:nvSpPr>
          <p:cNvPr id="3" name="Text Box 4"/>
          <p:cNvSpPr txBox="1">
            <a:spLocks noGrp="1" noChangeArrowheads="1"/>
          </p:cNvSpPr>
          <p:nvPr>
            <p:ph type="title"/>
          </p:nvPr>
        </p:nvSpPr>
        <p:spPr bwMode="auto">
          <a:xfrm>
            <a:off x="785786" y="500042"/>
            <a:ext cx="5000660" cy="523220"/>
          </a:xfrm>
          <a:prstGeom prst="rect">
            <a:avLst/>
          </a:prstGeom>
          <a:solidFill>
            <a:schemeClr val="bg1"/>
          </a:solidFill>
          <a:ln w="9525">
            <a:noFill/>
            <a:miter lim="800000"/>
            <a:headEnd/>
            <a:tailEnd/>
          </a:ln>
          <a:effectLst/>
        </p:spPr>
        <p:txBody>
          <a:bodyPr wrap="square">
            <a:spAutoFit/>
          </a:bodyPr>
          <a:lstStyle/>
          <a:p>
            <a:pPr algn="l"/>
            <a:r>
              <a:rPr lang="en-US" sz="2800" b="1" i="1" dirty="0" smtClean="0">
                <a:solidFill>
                  <a:srgbClr val="FF0000"/>
                </a:solidFill>
                <a:latin typeface="Times" charset="0"/>
              </a:rPr>
              <a:t>6-</a:t>
            </a:r>
            <a:r>
              <a:rPr lang="en-US" sz="2800" b="1" i="1" dirty="0" smtClean="0">
                <a:solidFill>
                  <a:srgbClr val="993300"/>
                </a:solidFill>
                <a:latin typeface="Times" charset="0"/>
              </a:rPr>
              <a:t> </a:t>
            </a:r>
            <a:r>
              <a:rPr lang="en-US" sz="2800" b="1" i="1" dirty="0" smtClean="0">
                <a:solidFill>
                  <a:srgbClr val="FF0000"/>
                </a:solidFill>
                <a:latin typeface="Times" charset="0"/>
              </a:rPr>
              <a:t>Topographic </a:t>
            </a:r>
            <a:r>
              <a:rPr lang="en-US" sz="2800" b="1" i="1" dirty="0">
                <a:solidFill>
                  <a:srgbClr val="FF0000"/>
                </a:solidFill>
                <a:latin typeface="Times" charset="0"/>
              </a:rPr>
              <a:t>Effects</a:t>
            </a:r>
            <a:r>
              <a:rPr lang="en-US" sz="2800" i="1" dirty="0" smtClean="0">
                <a:latin typeface="Times" charset="0"/>
              </a:rPr>
              <a:t>:</a:t>
            </a:r>
            <a:endParaRPr lang="en-US" i="1" dirty="0">
              <a:latin typeface="Times"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srcRect t="2094" r="390"/>
          <a:stretch>
            <a:fillRect/>
          </a:stretch>
        </p:blipFill>
        <p:spPr bwMode="auto">
          <a:xfrm>
            <a:off x="1285851" y="2942917"/>
            <a:ext cx="6072231" cy="3915082"/>
          </a:xfrm>
          <a:prstGeom prst="rect">
            <a:avLst/>
          </a:prstGeom>
          <a:noFill/>
        </p:spPr>
      </p:pic>
      <p:sp>
        <p:nvSpPr>
          <p:cNvPr id="6" name="Title 5"/>
          <p:cNvSpPr>
            <a:spLocks noGrp="1"/>
          </p:cNvSpPr>
          <p:nvPr>
            <p:ph type="title"/>
          </p:nvPr>
        </p:nvSpPr>
        <p:spPr>
          <a:xfrm>
            <a:off x="928662" y="0"/>
            <a:ext cx="7772400" cy="914400"/>
          </a:xfrm>
        </p:spPr>
        <p:txBody>
          <a:bodyPr/>
          <a:lstStyle/>
          <a:p>
            <a:r>
              <a:rPr lang="en-US" sz="2400" dirty="0" smtClean="0"/>
              <a:t>The air now moves on, over the peaks of the mountains and down the leeward slopes—those lying away from the prevailing winds. By now it has lost most of its moisture content, so that little or no rain falls, creating a dry region on the leeward side of the</a:t>
            </a:r>
            <a:br>
              <a:rPr lang="en-US" sz="2400" dirty="0" smtClean="0"/>
            </a:br>
            <a:r>
              <a:rPr lang="en-US" sz="2400" dirty="0" smtClean="0"/>
              <a:t>mountains </a:t>
            </a:r>
            <a:r>
              <a:rPr lang="en-US" sz="2000" dirty="0" smtClean="0"/>
              <a:t/>
            </a:r>
            <a:br>
              <a:rPr lang="en-US" sz="2000" dirty="0" smtClean="0"/>
            </a:b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l="4643"/>
          <a:stretch>
            <a:fillRect/>
          </a:stretch>
        </p:blipFill>
        <p:spPr bwMode="auto">
          <a:xfrm>
            <a:off x="357158" y="1000108"/>
            <a:ext cx="8410603" cy="461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214414" y="500042"/>
            <a:ext cx="7429552" cy="5729294"/>
          </a:xfrm>
        </p:spPr>
        <p:txBody>
          <a:bodyPr>
            <a:normAutofit/>
          </a:bodyPr>
          <a:lstStyle/>
          <a:p>
            <a:pPr algn="justLow">
              <a:buNone/>
            </a:pPr>
            <a:r>
              <a:rPr lang="en-US" sz="4800" dirty="0" smtClean="0">
                <a:latin typeface="Calibri" pitchFamily="34" charset="0"/>
              </a:rPr>
              <a:t>B- </a:t>
            </a:r>
            <a:r>
              <a:rPr lang="en-US" sz="4000" dirty="0" smtClean="0">
                <a:latin typeface="Calibri" pitchFamily="34" charset="0"/>
              </a:rPr>
              <a:t>great </a:t>
            </a:r>
            <a:r>
              <a:rPr lang="en-US" sz="4000" dirty="0">
                <a:latin typeface="Calibri" pitchFamily="34" charset="0"/>
              </a:rPr>
              <a:t>distance from the ocean: since most rainfall </a:t>
            </a:r>
            <a:r>
              <a:rPr lang="en-US" sz="4000" dirty="0" smtClean="0">
                <a:latin typeface="Calibri" pitchFamily="34" charset="0"/>
              </a:rPr>
              <a:t>comes from water </a:t>
            </a:r>
            <a:r>
              <a:rPr lang="en-US" sz="4000" dirty="0">
                <a:latin typeface="Calibri" pitchFamily="34" charset="0"/>
              </a:rPr>
              <a:t>evaporated from the sea, a great distance from the ocean is another factor that can create </a:t>
            </a:r>
            <a:r>
              <a:rPr lang="en-US" sz="4000" dirty="0" smtClean="0">
                <a:latin typeface="Calibri" pitchFamily="34" charset="0"/>
              </a:rPr>
              <a:t>deserts, </a:t>
            </a:r>
            <a:r>
              <a:rPr lang="en-US" sz="4000" dirty="0" smtClean="0"/>
              <a:t>The air gradually loses its moisture and moves on</a:t>
            </a: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428596" y="2610683"/>
            <a:ext cx="8153400" cy="4247317"/>
          </a:xfrm>
          <a:prstGeom prst="rect">
            <a:avLst/>
          </a:prstGeom>
          <a:noFill/>
          <a:ln w="9525">
            <a:noFill/>
            <a:miter lim="800000"/>
            <a:headEnd/>
            <a:tailEnd/>
          </a:ln>
        </p:spPr>
        <p:txBody>
          <a:bodyPr>
            <a:spAutoFit/>
          </a:bodyPr>
          <a:lstStyle/>
          <a:p>
            <a:pPr algn="l">
              <a:spcBef>
                <a:spcPts val="600"/>
              </a:spcBef>
            </a:pPr>
            <a:r>
              <a:rPr lang="en-US" sz="2400" dirty="0">
                <a:latin typeface="Times" charset="0"/>
              </a:rPr>
              <a:t>As the warm, wet air rises, its ability to hold water is reduced and precipitation results.</a:t>
            </a:r>
          </a:p>
          <a:p>
            <a:pPr algn="l">
              <a:spcBef>
                <a:spcPts val="600"/>
              </a:spcBef>
            </a:pPr>
            <a:r>
              <a:rPr lang="en-US" sz="2400" dirty="0">
                <a:latin typeface="Times" charset="0"/>
              </a:rPr>
              <a:t>Low pressure = precipitation likely.</a:t>
            </a:r>
          </a:p>
          <a:p>
            <a:pPr algn="l">
              <a:spcBef>
                <a:spcPts val="600"/>
              </a:spcBef>
            </a:pPr>
            <a:r>
              <a:rPr lang="en-US" sz="2400" b="1" dirty="0">
                <a:solidFill>
                  <a:srgbClr val="FF0000"/>
                </a:solidFill>
                <a:latin typeface="Times" charset="0"/>
              </a:rPr>
              <a:t>High Pressure Zone</a:t>
            </a:r>
            <a:r>
              <a:rPr lang="en-US" sz="2400" dirty="0">
                <a:latin typeface="Times" charset="0"/>
              </a:rPr>
              <a:t>: density of air is &gt; average. Air is sinking, increasing atmospheric pressure. Cool, dry air so precipitation is unlikely – clear and sunny conditions.</a:t>
            </a:r>
          </a:p>
          <a:p>
            <a:pPr algn="l">
              <a:spcBef>
                <a:spcPts val="600"/>
              </a:spcBef>
            </a:pPr>
            <a:r>
              <a:rPr lang="en-US" sz="2400" b="1" dirty="0" smtClean="0">
                <a:solidFill>
                  <a:srgbClr val="008000"/>
                </a:solidFill>
                <a:latin typeface="Times" charset="0"/>
              </a:rPr>
              <a:t>Winds</a:t>
            </a:r>
            <a:r>
              <a:rPr lang="en-US" sz="2400" dirty="0" smtClean="0">
                <a:latin typeface="Times" charset="0"/>
              </a:rPr>
              <a:t>: pressure-driven currents of air moving from high pressure to low pressure.</a:t>
            </a:r>
            <a:br>
              <a:rPr lang="en-US" sz="2400" dirty="0" smtClean="0">
                <a:latin typeface="Times" charset="0"/>
              </a:rPr>
            </a:br>
            <a:r>
              <a:rPr lang="en-US" sz="2400" dirty="0" smtClean="0">
                <a:latin typeface="Times" charset="0"/>
              </a:rPr>
              <a:t>Can identify wind direction on an</a:t>
            </a:r>
            <a:r>
              <a:rPr lang="en-US" sz="2400" dirty="0" smtClean="0">
                <a:solidFill>
                  <a:schemeClr val="accent1"/>
                </a:solidFill>
                <a:latin typeface="Times" charset="0"/>
              </a:rPr>
              <a:t> </a:t>
            </a:r>
            <a:r>
              <a:rPr lang="en-US" sz="2400" b="1" i="1" dirty="0" smtClean="0">
                <a:solidFill>
                  <a:schemeClr val="accent1"/>
                </a:solidFill>
                <a:latin typeface="Times" charset="0"/>
              </a:rPr>
              <a:t>isotherm</a:t>
            </a:r>
            <a:r>
              <a:rPr lang="en-US" sz="2400" dirty="0" smtClean="0">
                <a:solidFill>
                  <a:schemeClr val="accent1"/>
                </a:solidFill>
                <a:latin typeface="Times" charset="0"/>
              </a:rPr>
              <a:t> </a:t>
            </a:r>
            <a:r>
              <a:rPr lang="en-US" sz="2400" dirty="0" smtClean="0">
                <a:latin typeface="Times" charset="0"/>
              </a:rPr>
              <a:t>map</a:t>
            </a:r>
            <a:r>
              <a:rPr lang="en-US" dirty="0" smtClean="0">
                <a:latin typeface="Times" charset="0"/>
              </a:rPr>
              <a:t>.</a:t>
            </a:r>
          </a:p>
          <a:p>
            <a:pPr>
              <a:spcBef>
                <a:spcPts val="1800"/>
              </a:spcBef>
            </a:pPr>
            <a:r>
              <a:rPr lang="en-US" sz="2400" b="1" dirty="0" smtClean="0">
                <a:solidFill>
                  <a:srgbClr val="0000FF"/>
                </a:solidFill>
                <a:latin typeface="Times" charset="0"/>
              </a:rPr>
              <a:t>Isobars</a:t>
            </a:r>
            <a:r>
              <a:rPr lang="en-US" sz="2400" dirty="0" smtClean="0">
                <a:latin typeface="Times" charset="0"/>
              </a:rPr>
              <a:t>: lines of equal/constant pressure.</a:t>
            </a:r>
          </a:p>
        </p:txBody>
      </p:sp>
      <p:sp>
        <p:nvSpPr>
          <p:cNvPr id="4099" name="Text Box 3"/>
          <p:cNvSpPr txBox="1">
            <a:spLocks noChangeArrowheads="1"/>
          </p:cNvSpPr>
          <p:nvPr/>
        </p:nvSpPr>
        <p:spPr bwMode="auto">
          <a:xfrm>
            <a:off x="2590800" y="76201"/>
            <a:ext cx="3257623" cy="769441"/>
          </a:xfrm>
          <a:prstGeom prst="rect">
            <a:avLst/>
          </a:prstGeom>
          <a:noFill/>
          <a:ln w="9525">
            <a:noFill/>
            <a:miter lim="800000"/>
            <a:headEnd/>
            <a:tailEnd/>
          </a:ln>
        </p:spPr>
        <p:txBody>
          <a:bodyPr wrap="square">
            <a:spAutoFit/>
          </a:bodyPr>
          <a:lstStyle/>
          <a:p>
            <a:r>
              <a:rPr lang="en-US" sz="4400" b="1" dirty="0" smtClean="0">
                <a:solidFill>
                  <a:srgbClr val="800000"/>
                </a:solidFill>
                <a:latin typeface="Times" charset="0"/>
              </a:rPr>
              <a:t>Definitions </a:t>
            </a:r>
            <a:endParaRPr lang="en-US" b="1" dirty="0">
              <a:solidFill>
                <a:srgbClr val="800000"/>
              </a:solidFill>
              <a:latin typeface="Times" charset="0"/>
            </a:endParaRPr>
          </a:p>
        </p:txBody>
      </p:sp>
      <p:sp>
        <p:nvSpPr>
          <p:cNvPr id="4100" name="Text Box 4"/>
          <p:cNvSpPr txBox="1">
            <a:spLocks noChangeArrowheads="1"/>
          </p:cNvSpPr>
          <p:nvPr/>
        </p:nvSpPr>
        <p:spPr bwMode="auto">
          <a:xfrm>
            <a:off x="533400" y="854075"/>
            <a:ext cx="8321675" cy="2015936"/>
          </a:xfrm>
          <a:prstGeom prst="rect">
            <a:avLst/>
          </a:prstGeom>
          <a:noFill/>
          <a:ln w="9525">
            <a:noFill/>
            <a:miter lim="800000"/>
            <a:headEnd/>
            <a:tailEnd/>
          </a:ln>
        </p:spPr>
        <p:txBody>
          <a:bodyPr wrap="square">
            <a:spAutoFit/>
          </a:bodyPr>
          <a:lstStyle/>
          <a:p>
            <a:pPr algn="l">
              <a:spcBef>
                <a:spcPts val="600"/>
              </a:spcBef>
            </a:pPr>
            <a:r>
              <a:rPr lang="en-US" sz="2400" b="1" dirty="0" smtClean="0">
                <a:solidFill>
                  <a:srgbClr val="0000FF"/>
                </a:solidFill>
                <a:latin typeface="Times" charset="0"/>
              </a:rPr>
              <a:t>Low Pressure Zone</a:t>
            </a:r>
            <a:r>
              <a:rPr lang="en-US" sz="2400" dirty="0" smtClean="0">
                <a:latin typeface="Times" charset="0"/>
              </a:rPr>
              <a:t>: Density of air &lt; average. Warm, wet air that moves up reduces atmospheric pressure.</a:t>
            </a:r>
          </a:p>
          <a:p>
            <a:r>
              <a:rPr lang="en-US" sz="2400" dirty="0" smtClean="0"/>
              <a:t>The heart of the low-latitude dry climates lies in the vicinities of the Tropics of Cancer and Capricorn.</a:t>
            </a:r>
            <a:endParaRPr lang="en-US" sz="2400" dirty="0" smtClean="0">
              <a:latin typeface="Times" charset="0"/>
            </a:endParaRPr>
          </a:p>
          <a:p>
            <a:pPr algn="l">
              <a:spcBef>
                <a:spcPts val="600"/>
              </a:spcBef>
            </a:pPr>
            <a:endParaRPr lang="en-US" sz="2400" dirty="0" smtClean="0">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3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31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357166"/>
            <a:ext cx="8143932" cy="5632311"/>
          </a:xfrm>
          <a:prstGeom prst="rect">
            <a:avLst/>
          </a:prstGeom>
        </p:spPr>
        <p:txBody>
          <a:bodyPr wrap="square">
            <a:spAutoFit/>
          </a:bodyPr>
          <a:lstStyle/>
          <a:p>
            <a:r>
              <a:rPr lang="en-US" sz="2400" b="1" dirty="0" smtClean="0">
                <a:solidFill>
                  <a:srgbClr val="0000FF"/>
                </a:solidFill>
                <a:latin typeface="Times" charset="0"/>
              </a:rPr>
              <a:t>Monsoons</a:t>
            </a:r>
            <a:endParaRPr lang="en-US" sz="2400" dirty="0" smtClean="0">
              <a:solidFill>
                <a:srgbClr val="008000"/>
              </a:solidFill>
              <a:latin typeface="Times" charset="0"/>
            </a:endParaRPr>
          </a:p>
          <a:p>
            <a:r>
              <a:rPr lang="en-US" sz="2400" dirty="0" smtClean="0">
                <a:latin typeface="Times" charset="0"/>
              </a:rPr>
              <a:t>Continents warm quickly in the summer and cool quickly in the winter.  </a:t>
            </a:r>
          </a:p>
          <a:p>
            <a:endParaRPr lang="en-US" sz="2400" dirty="0" smtClean="0">
              <a:latin typeface="Times" charset="0"/>
            </a:endParaRPr>
          </a:p>
          <a:p>
            <a:r>
              <a:rPr lang="en-US" sz="2400" dirty="0" smtClean="0">
                <a:latin typeface="Times" charset="0"/>
              </a:rPr>
              <a:t>Oceans are slower to heat up and cool down and this affects air currents so this system sees its winds change direction with the seasons</a:t>
            </a:r>
          </a:p>
          <a:p>
            <a:endParaRPr lang="en-US" sz="2400" dirty="0" smtClean="0">
              <a:latin typeface="Times" charset="0"/>
            </a:endParaRPr>
          </a:p>
          <a:p>
            <a:r>
              <a:rPr lang="en-US" sz="2400" dirty="0" smtClean="0">
                <a:solidFill>
                  <a:srgbClr val="FF0000"/>
                </a:solidFill>
              </a:rPr>
              <a:t>Dry regions </a:t>
            </a:r>
            <a:r>
              <a:rPr lang="en-US" sz="2400" dirty="0" smtClean="0"/>
              <a:t>cover 30% of the Earth’s surface</a:t>
            </a:r>
          </a:p>
          <a:p>
            <a:endParaRPr lang="en-US" sz="2400" dirty="0" smtClean="0"/>
          </a:p>
          <a:p>
            <a:r>
              <a:rPr lang="en-US" sz="2400" dirty="0" smtClean="0"/>
              <a:t>The dry regions of the world encompass about 42 million km2</a:t>
            </a:r>
          </a:p>
          <a:p>
            <a:r>
              <a:rPr lang="en-US" sz="2400" dirty="0" smtClean="0"/>
              <a:t>, a surprising 30 percent of Earth’s land surface. No other climate group covers so large a land area</a:t>
            </a:r>
          </a:p>
          <a:p>
            <a:endParaRPr lang="en-US" sz="2400" dirty="0" smtClean="0">
              <a:latin typeface="Times" charset="0"/>
            </a:endParaRPr>
          </a:p>
          <a:p>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81" name="Text Box 5"/>
          <p:cNvSpPr txBox="1">
            <a:spLocks noChangeArrowheads="1"/>
          </p:cNvSpPr>
          <p:nvPr/>
        </p:nvSpPr>
        <p:spPr bwMode="auto">
          <a:xfrm>
            <a:off x="142844" y="357167"/>
            <a:ext cx="7500990" cy="707886"/>
          </a:xfrm>
          <a:prstGeom prst="rect">
            <a:avLst/>
          </a:prstGeom>
          <a:noFill/>
          <a:ln w="9525">
            <a:noFill/>
            <a:miter lim="800000"/>
            <a:headEnd/>
            <a:tailEnd/>
          </a:ln>
          <a:effectLst/>
        </p:spPr>
        <p:txBody>
          <a:bodyPr wrap="square">
            <a:spAutoFit/>
          </a:bodyPr>
          <a:lstStyle/>
          <a:p>
            <a:r>
              <a:rPr lang="en-US" sz="4000" b="1" dirty="0">
                <a:solidFill>
                  <a:srgbClr val="0000CC"/>
                </a:solidFill>
                <a:effectLst>
                  <a:outerShdw blurRad="38100" dist="38100" dir="2700000" algn="tl">
                    <a:srgbClr val="000000"/>
                  </a:outerShdw>
                </a:effectLst>
              </a:rPr>
              <a:t>What causes deserts?</a:t>
            </a:r>
            <a:endParaRPr lang="en-US" sz="4000" b="1" dirty="0"/>
          </a:p>
        </p:txBody>
      </p:sp>
      <p:sp>
        <p:nvSpPr>
          <p:cNvPr id="536582" name="Text Box 6"/>
          <p:cNvSpPr txBox="1">
            <a:spLocks noChangeArrowheads="1"/>
          </p:cNvSpPr>
          <p:nvPr/>
        </p:nvSpPr>
        <p:spPr bwMode="auto">
          <a:xfrm>
            <a:off x="381000" y="2286000"/>
            <a:ext cx="2255838" cy="1552575"/>
          </a:xfrm>
          <a:prstGeom prst="rect">
            <a:avLst/>
          </a:prstGeom>
          <a:noFill/>
          <a:ln w="9525">
            <a:noFill/>
            <a:miter lim="800000"/>
            <a:headEnd/>
            <a:tailEnd/>
          </a:ln>
          <a:effectLst/>
        </p:spPr>
        <p:txBody>
          <a:bodyPr wrap="none">
            <a:spAutoFit/>
          </a:bodyPr>
          <a:lstStyle/>
          <a:p>
            <a:r>
              <a:rPr lang="en-US" sz="2400" b="1" dirty="0">
                <a:effectLst>
                  <a:outerShdw blurRad="38100" dist="38100" dir="2700000" algn="tl">
                    <a:srgbClr val="FFFFFF"/>
                  </a:outerShdw>
                </a:effectLst>
              </a:rPr>
              <a:t>   </a:t>
            </a:r>
          </a:p>
          <a:p>
            <a:pPr>
              <a:buClr>
                <a:srgbClr val="FF0000"/>
              </a:buClr>
              <a:buFont typeface="Monotype Sorts" pitchFamily="2" charset="2"/>
              <a:buChar char="l"/>
            </a:pPr>
            <a:r>
              <a:rPr lang="en-US" sz="2400" b="1" dirty="0">
                <a:effectLst>
                  <a:outerShdw blurRad="38100" dist="38100" dir="2700000" algn="tl">
                    <a:srgbClr val="FFFFFF"/>
                  </a:outerShdw>
                </a:effectLst>
              </a:rPr>
              <a:t> air pressure</a:t>
            </a:r>
          </a:p>
          <a:p>
            <a:pPr>
              <a:buClr>
                <a:srgbClr val="FF0000"/>
              </a:buClr>
              <a:buFont typeface="Monotype Sorts" pitchFamily="2" charset="2"/>
              <a:buChar char="l"/>
            </a:pPr>
            <a:r>
              <a:rPr lang="en-US" sz="2400" b="1" dirty="0">
                <a:effectLst>
                  <a:outerShdw blurRad="38100" dist="38100" dir="2700000" algn="tl">
                    <a:srgbClr val="FFFFFF"/>
                  </a:outerShdw>
                </a:effectLst>
              </a:rPr>
              <a:t> wind</a:t>
            </a:r>
            <a:endParaRPr lang="en-US" sz="2400" b="1" dirty="0"/>
          </a:p>
          <a:p>
            <a:pPr>
              <a:buClr>
                <a:srgbClr val="FF0000"/>
              </a:buClr>
              <a:buFont typeface="Monotype Sorts" pitchFamily="2" charset="2"/>
              <a:buChar char="l"/>
            </a:pPr>
            <a:endParaRPr lang="en-US" sz="2400" b="1" dirty="0">
              <a:effectLst>
                <a:outerShdw blurRad="38100" dist="38100" dir="2700000" algn="tl">
                  <a:srgbClr val="FFFFFF"/>
                </a:outerShdw>
              </a:effectLst>
            </a:endParaRPr>
          </a:p>
        </p:txBody>
      </p:sp>
      <p:sp>
        <p:nvSpPr>
          <p:cNvPr id="536586" name="Text Box 10"/>
          <p:cNvSpPr txBox="1">
            <a:spLocks noChangeArrowheads="1"/>
          </p:cNvSpPr>
          <p:nvPr/>
        </p:nvSpPr>
        <p:spPr bwMode="auto">
          <a:xfrm>
            <a:off x="214282" y="1285860"/>
            <a:ext cx="3130985" cy="584775"/>
          </a:xfrm>
          <a:prstGeom prst="rect">
            <a:avLst/>
          </a:prstGeom>
          <a:noFill/>
          <a:ln w="9525">
            <a:noFill/>
            <a:miter lim="800000"/>
            <a:headEnd/>
            <a:tailEnd/>
          </a:ln>
          <a:effectLst/>
        </p:spPr>
        <p:txBody>
          <a:bodyPr wrap="none">
            <a:spAutoFit/>
          </a:bodyPr>
          <a:lstStyle/>
          <a:p>
            <a:r>
              <a:rPr lang="en-US" sz="3200" i="1" dirty="0"/>
              <a:t>Important factors</a:t>
            </a:r>
            <a:r>
              <a:rPr lang="en-US" i="1" dirty="0"/>
              <a:t>:</a:t>
            </a:r>
            <a:endParaRPr lang="en-US" dirty="0"/>
          </a:p>
        </p:txBody>
      </p:sp>
      <p:sp>
        <p:nvSpPr>
          <p:cNvPr id="536587" name="Text Box 11"/>
          <p:cNvSpPr txBox="1">
            <a:spLocks noChangeArrowheads="1"/>
          </p:cNvSpPr>
          <p:nvPr/>
        </p:nvSpPr>
        <p:spPr bwMode="auto">
          <a:xfrm>
            <a:off x="-214346" y="1928802"/>
            <a:ext cx="5072891" cy="590931"/>
          </a:xfrm>
          <a:prstGeom prst="rect">
            <a:avLst/>
          </a:prstGeom>
          <a:noFill/>
          <a:ln w="9525">
            <a:noFill/>
            <a:miter lim="800000"/>
            <a:headEnd/>
            <a:tailEnd/>
          </a:ln>
          <a:effectLst/>
        </p:spPr>
        <p:txBody>
          <a:bodyPr wrap="square">
            <a:spAutoFit/>
          </a:bodyPr>
          <a:lstStyle/>
          <a:p>
            <a:pPr marL="740664" lvl="1" indent="-285750">
              <a:lnSpc>
                <a:spcPct val="90000"/>
              </a:lnSpc>
              <a:spcBef>
                <a:spcPct val="20000"/>
              </a:spcBef>
              <a:buClr>
                <a:schemeClr val="accent2"/>
              </a:buClr>
              <a:buSzPct val="90000"/>
            </a:pPr>
            <a:r>
              <a:rPr lang="en-US" altLang="en-US" sz="3600" dirty="0" smtClean="0">
                <a:solidFill>
                  <a:srgbClr val="FF0000"/>
                </a:solidFill>
                <a:latin typeface="Calibri" pitchFamily="34" charset="0"/>
              </a:rPr>
              <a:t>1-Global </a:t>
            </a:r>
            <a:r>
              <a:rPr lang="en-US" altLang="en-US" sz="3600" dirty="0">
                <a:solidFill>
                  <a:srgbClr val="FF0000"/>
                </a:solidFill>
                <a:latin typeface="Calibri" pitchFamily="34" charset="0"/>
              </a:rPr>
              <a:t>distribution of</a:t>
            </a:r>
          </a:p>
        </p:txBody>
      </p:sp>
      <p:sp>
        <p:nvSpPr>
          <p:cNvPr id="536588" name="Text Box 12"/>
          <p:cNvSpPr txBox="1">
            <a:spLocks noChangeArrowheads="1"/>
          </p:cNvSpPr>
          <p:nvPr/>
        </p:nvSpPr>
        <p:spPr bwMode="auto">
          <a:xfrm>
            <a:off x="304800" y="4162425"/>
            <a:ext cx="2236788" cy="1552575"/>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FFFFFF"/>
                  </a:outerShdw>
                </a:effectLst>
              </a:rPr>
              <a:t>   </a:t>
            </a:r>
          </a:p>
          <a:p>
            <a:pPr>
              <a:buClr>
                <a:srgbClr val="FF0000"/>
              </a:buClr>
              <a:buFont typeface="Monotype Sorts" pitchFamily="2" charset="2"/>
              <a:buChar char="l"/>
            </a:pPr>
            <a:r>
              <a:rPr lang="en-US" sz="2400" b="1">
                <a:effectLst>
                  <a:outerShdw blurRad="38100" dist="38100" dir="2700000" algn="tl">
                    <a:srgbClr val="FFFFFF"/>
                  </a:outerShdw>
                </a:effectLst>
              </a:rPr>
              <a:t> rainfall</a:t>
            </a:r>
          </a:p>
          <a:p>
            <a:pPr>
              <a:buClr>
                <a:srgbClr val="FF0000"/>
              </a:buClr>
              <a:buFont typeface="Monotype Sorts" pitchFamily="2" charset="2"/>
              <a:buChar char="l"/>
            </a:pPr>
            <a:r>
              <a:rPr lang="en-US" sz="2400" b="1">
                <a:effectLst>
                  <a:outerShdw blurRad="38100" dist="38100" dir="2700000" algn="tl">
                    <a:srgbClr val="FFFFFF"/>
                  </a:outerShdw>
                </a:effectLst>
              </a:rPr>
              <a:t> evaporation</a:t>
            </a:r>
            <a:endParaRPr lang="en-US" sz="2400" b="1"/>
          </a:p>
          <a:p>
            <a:pPr>
              <a:buClr>
                <a:srgbClr val="FF0000"/>
              </a:buClr>
              <a:buFont typeface="Monotype Sorts" pitchFamily="2" charset="2"/>
              <a:buChar char="l"/>
            </a:pPr>
            <a:endParaRPr lang="en-US" sz="2400" b="1">
              <a:effectLst>
                <a:outerShdw blurRad="38100" dist="38100" dir="2700000" algn="tl">
                  <a:srgbClr val="FFFFFF"/>
                </a:outerShdw>
              </a:effectLst>
            </a:endParaRPr>
          </a:p>
        </p:txBody>
      </p:sp>
      <p:sp>
        <p:nvSpPr>
          <p:cNvPr id="536589" name="Text Box 13"/>
          <p:cNvSpPr txBox="1">
            <a:spLocks noChangeArrowheads="1"/>
          </p:cNvSpPr>
          <p:nvPr/>
        </p:nvSpPr>
        <p:spPr bwMode="auto">
          <a:xfrm>
            <a:off x="304800" y="4038600"/>
            <a:ext cx="3314700" cy="457200"/>
          </a:xfrm>
          <a:prstGeom prst="rect">
            <a:avLst/>
          </a:prstGeom>
          <a:noFill/>
          <a:ln w="9525">
            <a:noFill/>
            <a:miter lim="800000"/>
            <a:headEnd/>
            <a:tailEnd/>
          </a:ln>
          <a:effectLst/>
        </p:spPr>
        <p:txBody>
          <a:bodyPr wrap="none">
            <a:spAutoFit/>
          </a:bodyPr>
          <a:lstStyle/>
          <a:p>
            <a:r>
              <a:rPr lang="en-US" sz="2400" b="1" dirty="0">
                <a:effectLst>
                  <a:outerShdw blurRad="38100" dist="38100" dir="2700000" algn="tl">
                    <a:srgbClr val="FFFFFF"/>
                  </a:outerShdw>
                </a:effectLst>
              </a:rPr>
              <a:t>Relationship between</a:t>
            </a:r>
          </a:p>
        </p:txBody>
      </p:sp>
      <p:sp>
        <p:nvSpPr>
          <p:cNvPr id="536591" name="Text Box 15">
            <a:hlinkClick r:id="rId3"/>
          </p:cNvPr>
          <p:cNvSpPr txBox="1">
            <a:spLocks noChangeArrowheads="1"/>
          </p:cNvSpPr>
          <p:nvPr/>
        </p:nvSpPr>
        <p:spPr bwMode="auto">
          <a:xfrm>
            <a:off x="4222750" y="6278563"/>
            <a:ext cx="4921250" cy="579437"/>
          </a:xfrm>
          <a:prstGeom prst="rect">
            <a:avLst/>
          </a:prstGeom>
          <a:noFill/>
          <a:ln w="9525">
            <a:noFill/>
            <a:miter lim="800000"/>
            <a:headEnd/>
            <a:tailEnd/>
          </a:ln>
          <a:effectLst/>
        </p:spPr>
        <p:txBody>
          <a:bodyPr wrap="none">
            <a:spAutoFit/>
          </a:bodyPr>
          <a:lstStyle/>
          <a:p>
            <a:r>
              <a:rPr lang="en-US" sz="3200"/>
              <a:t>www.weatherchannel.com</a:t>
            </a:r>
          </a:p>
        </p:txBody>
      </p:sp>
      <p:pic>
        <p:nvPicPr>
          <p:cNvPr id="536593" name="Picture 17" descr="us_wind_cur_600x405"/>
          <p:cNvPicPr>
            <a:picLocks noChangeAspect="1" noChangeArrowheads="1"/>
          </p:cNvPicPr>
          <p:nvPr/>
        </p:nvPicPr>
        <p:blipFill>
          <a:blip r:embed="rId4"/>
          <a:srcRect/>
          <a:stretch>
            <a:fillRect/>
          </a:stretch>
        </p:blipFill>
        <p:spPr bwMode="auto">
          <a:xfrm>
            <a:off x="4800600" y="914400"/>
            <a:ext cx="4038600" cy="2727325"/>
          </a:xfrm>
          <a:prstGeom prst="rect">
            <a:avLst/>
          </a:prstGeom>
          <a:noFill/>
        </p:spPr>
      </p:pic>
      <p:pic>
        <p:nvPicPr>
          <p:cNvPr id="536594" name="Picture 18" descr="curwx_600x405"/>
          <p:cNvPicPr>
            <a:picLocks noChangeAspect="1" noChangeArrowheads="1"/>
          </p:cNvPicPr>
          <p:nvPr/>
        </p:nvPicPr>
        <p:blipFill>
          <a:blip r:embed="rId5"/>
          <a:srcRect/>
          <a:stretch>
            <a:fillRect/>
          </a:stretch>
        </p:blipFill>
        <p:spPr bwMode="auto">
          <a:xfrm>
            <a:off x="4800600" y="3581400"/>
            <a:ext cx="4114800" cy="27781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5076825" y="3068638"/>
            <a:ext cx="3287713" cy="3598862"/>
            <a:chOff x="3107" y="1933"/>
            <a:chExt cx="2071" cy="2267"/>
          </a:xfrm>
        </p:grpSpPr>
        <p:pic>
          <p:nvPicPr>
            <p:cNvPr id="27657" name="Picture 9" descr="hadley1"/>
            <p:cNvPicPr>
              <a:picLocks noChangeAspect="1" noChangeArrowheads="1"/>
            </p:cNvPicPr>
            <p:nvPr/>
          </p:nvPicPr>
          <p:blipFill>
            <a:blip r:embed="rId3"/>
            <a:srcRect/>
            <a:stretch>
              <a:fillRect/>
            </a:stretch>
          </p:blipFill>
          <p:spPr bwMode="auto">
            <a:xfrm>
              <a:off x="3107" y="1933"/>
              <a:ext cx="2071" cy="2267"/>
            </a:xfrm>
            <a:prstGeom prst="rect">
              <a:avLst/>
            </a:prstGeom>
            <a:noFill/>
            <a:ln w="9525">
              <a:solidFill>
                <a:srgbClr val="000000"/>
              </a:solidFill>
              <a:miter lim="800000"/>
              <a:headEnd/>
              <a:tailEnd/>
            </a:ln>
          </p:spPr>
        </p:pic>
        <p:pic>
          <p:nvPicPr>
            <p:cNvPr id="27681" name="Picture 33" descr="rainclouds"/>
            <p:cNvPicPr>
              <a:picLocks noChangeAspect="1" noChangeArrowheads="1"/>
            </p:cNvPicPr>
            <p:nvPr/>
          </p:nvPicPr>
          <p:blipFill>
            <a:blip r:embed="rId4"/>
            <a:srcRect/>
            <a:stretch>
              <a:fillRect/>
            </a:stretch>
          </p:blipFill>
          <p:spPr bwMode="auto">
            <a:xfrm>
              <a:off x="4513" y="2886"/>
              <a:ext cx="409" cy="317"/>
            </a:xfrm>
            <a:prstGeom prst="rect">
              <a:avLst/>
            </a:prstGeom>
            <a:noFill/>
          </p:spPr>
        </p:pic>
      </p:grpSp>
      <p:pic>
        <p:nvPicPr>
          <p:cNvPr id="27653" name="Picture 5" descr="[Hadley Cell]"/>
          <p:cNvPicPr>
            <a:picLocks noChangeAspect="1" noChangeArrowheads="1"/>
          </p:cNvPicPr>
          <p:nvPr/>
        </p:nvPicPr>
        <p:blipFill>
          <a:blip r:embed="rId5"/>
          <a:srcRect/>
          <a:stretch>
            <a:fillRect/>
          </a:stretch>
        </p:blipFill>
        <p:spPr bwMode="auto">
          <a:xfrm>
            <a:off x="179388" y="333375"/>
            <a:ext cx="3914775" cy="6165850"/>
          </a:xfrm>
          <a:prstGeom prst="rect">
            <a:avLst/>
          </a:prstGeom>
          <a:noFill/>
        </p:spPr>
      </p:pic>
      <p:sp>
        <p:nvSpPr>
          <p:cNvPr id="27658" name="Rectangle 10"/>
          <p:cNvSpPr>
            <a:spLocks noChangeArrowheads="1"/>
          </p:cNvSpPr>
          <p:nvPr/>
        </p:nvSpPr>
        <p:spPr bwMode="auto">
          <a:xfrm>
            <a:off x="323850" y="3141663"/>
            <a:ext cx="1800225" cy="142875"/>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7660" name="Rectangle 12"/>
          <p:cNvSpPr>
            <a:spLocks noChangeArrowheads="1"/>
          </p:cNvSpPr>
          <p:nvPr/>
        </p:nvSpPr>
        <p:spPr bwMode="auto">
          <a:xfrm>
            <a:off x="323850" y="3429000"/>
            <a:ext cx="1800225" cy="142875"/>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7661" name="Rectangle 13"/>
          <p:cNvSpPr>
            <a:spLocks noChangeArrowheads="1"/>
          </p:cNvSpPr>
          <p:nvPr/>
        </p:nvSpPr>
        <p:spPr bwMode="auto">
          <a:xfrm>
            <a:off x="1547813" y="4941888"/>
            <a:ext cx="360362" cy="142875"/>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7663" name="Rectangle 15"/>
          <p:cNvSpPr>
            <a:spLocks noChangeArrowheads="1"/>
          </p:cNvSpPr>
          <p:nvPr/>
        </p:nvSpPr>
        <p:spPr bwMode="auto">
          <a:xfrm>
            <a:off x="1619250" y="5229225"/>
            <a:ext cx="144463" cy="1444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7664" name="Rectangle 16"/>
          <p:cNvSpPr>
            <a:spLocks noChangeArrowheads="1"/>
          </p:cNvSpPr>
          <p:nvPr/>
        </p:nvSpPr>
        <p:spPr bwMode="auto">
          <a:xfrm>
            <a:off x="1403350" y="4076700"/>
            <a:ext cx="647700" cy="144463"/>
          </a:xfrm>
          <a:prstGeom prst="rect">
            <a:avLst/>
          </a:prstGeom>
          <a:solidFill>
            <a:srgbClr val="00CC00"/>
          </a:solidFill>
          <a:ln w="9525">
            <a:solidFill>
              <a:schemeClr val="tx1"/>
            </a:solidFill>
            <a:miter lim="800000"/>
            <a:headEnd/>
            <a:tailEnd/>
          </a:ln>
          <a:effectLst/>
        </p:spPr>
        <p:txBody>
          <a:bodyPr wrap="none" anchor="ctr"/>
          <a:lstStyle/>
          <a:p>
            <a:endParaRPr lang="en-US"/>
          </a:p>
        </p:txBody>
      </p:sp>
      <p:sp>
        <p:nvSpPr>
          <p:cNvPr id="27665" name="Rectangle 17"/>
          <p:cNvSpPr>
            <a:spLocks noChangeArrowheads="1"/>
          </p:cNvSpPr>
          <p:nvPr/>
        </p:nvSpPr>
        <p:spPr bwMode="auto">
          <a:xfrm>
            <a:off x="1476375" y="4292600"/>
            <a:ext cx="574675" cy="144463"/>
          </a:xfrm>
          <a:prstGeom prst="rect">
            <a:avLst/>
          </a:prstGeom>
          <a:solidFill>
            <a:srgbClr val="00CC00"/>
          </a:solidFill>
          <a:ln w="9525">
            <a:solidFill>
              <a:schemeClr val="tx1"/>
            </a:solidFill>
            <a:miter lim="800000"/>
            <a:headEnd/>
            <a:tailEnd/>
          </a:ln>
          <a:effectLst/>
        </p:spPr>
        <p:txBody>
          <a:bodyPr wrap="none" anchor="ctr"/>
          <a:lstStyle/>
          <a:p>
            <a:endParaRPr lang="en-US"/>
          </a:p>
        </p:txBody>
      </p:sp>
      <p:sp>
        <p:nvSpPr>
          <p:cNvPr id="27666" name="Rectangle 18"/>
          <p:cNvSpPr>
            <a:spLocks noChangeArrowheads="1"/>
          </p:cNvSpPr>
          <p:nvPr/>
        </p:nvSpPr>
        <p:spPr bwMode="auto">
          <a:xfrm>
            <a:off x="2195513" y="549275"/>
            <a:ext cx="1728787" cy="1295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7667" name="Rectangle 19"/>
          <p:cNvSpPr>
            <a:spLocks noChangeArrowheads="1"/>
          </p:cNvSpPr>
          <p:nvPr/>
        </p:nvSpPr>
        <p:spPr bwMode="auto">
          <a:xfrm>
            <a:off x="2268538" y="765175"/>
            <a:ext cx="574675" cy="2159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7668" name="Text Box 20"/>
          <p:cNvSpPr txBox="1">
            <a:spLocks noChangeArrowheads="1"/>
          </p:cNvSpPr>
          <p:nvPr/>
        </p:nvSpPr>
        <p:spPr bwMode="auto">
          <a:xfrm>
            <a:off x="2916238" y="692150"/>
            <a:ext cx="935037" cy="304800"/>
          </a:xfrm>
          <a:prstGeom prst="rect">
            <a:avLst/>
          </a:prstGeom>
          <a:noFill/>
          <a:ln w="9525">
            <a:noFill/>
            <a:miter lim="800000"/>
            <a:headEnd/>
            <a:tailEnd/>
          </a:ln>
          <a:effectLst/>
        </p:spPr>
        <p:txBody>
          <a:bodyPr>
            <a:spAutoFit/>
          </a:bodyPr>
          <a:lstStyle/>
          <a:p>
            <a:pPr>
              <a:spcBef>
                <a:spcPct val="50000"/>
              </a:spcBef>
            </a:pPr>
            <a:r>
              <a:rPr lang="en-GB" sz="1400"/>
              <a:t>DESERT</a:t>
            </a:r>
          </a:p>
        </p:txBody>
      </p:sp>
      <p:sp>
        <p:nvSpPr>
          <p:cNvPr id="27669" name="Rectangle 21"/>
          <p:cNvSpPr>
            <a:spLocks noChangeArrowheads="1"/>
          </p:cNvSpPr>
          <p:nvPr/>
        </p:nvSpPr>
        <p:spPr bwMode="auto">
          <a:xfrm>
            <a:off x="2268538" y="1268413"/>
            <a:ext cx="574675" cy="215900"/>
          </a:xfrm>
          <a:prstGeom prst="rect">
            <a:avLst/>
          </a:prstGeom>
          <a:solidFill>
            <a:srgbClr val="00CC00"/>
          </a:solidFill>
          <a:ln w="9525">
            <a:solidFill>
              <a:schemeClr val="tx1"/>
            </a:solidFill>
            <a:miter lim="800000"/>
            <a:headEnd/>
            <a:tailEnd/>
          </a:ln>
          <a:effectLst/>
        </p:spPr>
        <p:txBody>
          <a:bodyPr wrap="none" anchor="ctr"/>
          <a:lstStyle/>
          <a:p>
            <a:endParaRPr lang="en-US"/>
          </a:p>
        </p:txBody>
      </p:sp>
      <p:sp>
        <p:nvSpPr>
          <p:cNvPr id="27670" name="Text Box 22"/>
          <p:cNvSpPr txBox="1">
            <a:spLocks noChangeArrowheads="1"/>
          </p:cNvSpPr>
          <p:nvPr/>
        </p:nvSpPr>
        <p:spPr bwMode="auto">
          <a:xfrm>
            <a:off x="2916238" y="1196975"/>
            <a:ext cx="935037" cy="304800"/>
          </a:xfrm>
          <a:prstGeom prst="rect">
            <a:avLst/>
          </a:prstGeom>
          <a:noFill/>
          <a:ln w="9525">
            <a:noFill/>
            <a:miter lim="800000"/>
            <a:headEnd/>
            <a:tailEnd/>
          </a:ln>
          <a:effectLst/>
        </p:spPr>
        <p:txBody>
          <a:bodyPr>
            <a:spAutoFit/>
          </a:bodyPr>
          <a:lstStyle/>
          <a:p>
            <a:pPr>
              <a:spcBef>
                <a:spcPct val="50000"/>
              </a:spcBef>
            </a:pPr>
            <a:r>
              <a:rPr lang="en-GB" sz="1400"/>
              <a:t>JUNGLE</a:t>
            </a:r>
          </a:p>
        </p:txBody>
      </p:sp>
      <p:sp>
        <p:nvSpPr>
          <p:cNvPr id="27672" name="Text Box 24"/>
          <p:cNvSpPr txBox="1">
            <a:spLocks noChangeArrowheads="1"/>
          </p:cNvSpPr>
          <p:nvPr/>
        </p:nvSpPr>
        <p:spPr bwMode="auto">
          <a:xfrm>
            <a:off x="250825" y="4149725"/>
            <a:ext cx="1081088" cy="274638"/>
          </a:xfrm>
          <a:prstGeom prst="rect">
            <a:avLst/>
          </a:prstGeom>
          <a:noFill/>
          <a:ln w="9525">
            <a:noFill/>
            <a:miter lim="800000"/>
            <a:headEnd/>
            <a:tailEnd/>
          </a:ln>
          <a:effectLst/>
        </p:spPr>
        <p:txBody>
          <a:bodyPr>
            <a:spAutoFit/>
          </a:bodyPr>
          <a:lstStyle/>
          <a:p>
            <a:pPr>
              <a:spcBef>
                <a:spcPct val="50000"/>
              </a:spcBef>
            </a:pPr>
            <a:r>
              <a:rPr lang="en-GB" sz="1200">
                <a:solidFill>
                  <a:schemeClr val="bg1"/>
                </a:solidFill>
              </a:rPr>
              <a:t>EQUATOR</a:t>
            </a:r>
          </a:p>
        </p:txBody>
      </p:sp>
      <p:sp>
        <p:nvSpPr>
          <p:cNvPr id="27673" name="Text Box 25"/>
          <p:cNvSpPr txBox="1">
            <a:spLocks noChangeArrowheads="1"/>
          </p:cNvSpPr>
          <p:nvPr/>
        </p:nvSpPr>
        <p:spPr bwMode="auto">
          <a:xfrm>
            <a:off x="4356100" y="188913"/>
            <a:ext cx="4321175" cy="457200"/>
          </a:xfrm>
          <a:prstGeom prst="rect">
            <a:avLst/>
          </a:prstGeom>
          <a:noFill/>
          <a:ln w="9525">
            <a:noFill/>
            <a:miter lim="800000"/>
            <a:headEnd/>
            <a:tailEnd/>
          </a:ln>
          <a:effectLst/>
        </p:spPr>
        <p:txBody>
          <a:bodyPr>
            <a:spAutoFit/>
          </a:bodyPr>
          <a:lstStyle/>
          <a:p>
            <a:pPr>
              <a:spcBef>
                <a:spcPct val="50000"/>
              </a:spcBef>
            </a:pPr>
            <a:r>
              <a:rPr lang="en-GB" sz="2400"/>
              <a:t>Why do deserts form ?  (2)</a:t>
            </a:r>
            <a:endParaRPr lang="en-US" sz="2400"/>
          </a:p>
        </p:txBody>
      </p:sp>
      <p:grpSp>
        <p:nvGrpSpPr>
          <p:cNvPr id="3" name="Group 30"/>
          <p:cNvGrpSpPr>
            <a:grpSpLocks/>
          </p:cNvGrpSpPr>
          <p:nvPr/>
        </p:nvGrpSpPr>
        <p:grpSpPr bwMode="auto">
          <a:xfrm>
            <a:off x="4211638" y="765175"/>
            <a:ext cx="4932362" cy="5559425"/>
            <a:chOff x="2653" y="527"/>
            <a:chExt cx="3107" cy="3502"/>
          </a:xfrm>
        </p:grpSpPr>
        <p:sp>
          <p:nvSpPr>
            <p:cNvPr id="27674" name="Text Box 26"/>
            <p:cNvSpPr txBox="1">
              <a:spLocks noChangeArrowheads="1"/>
            </p:cNvSpPr>
            <p:nvPr/>
          </p:nvSpPr>
          <p:spPr bwMode="auto">
            <a:xfrm>
              <a:off x="2653" y="527"/>
              <a:ext cx="3107" cy="634"/>
            </a:xfrm>
            <a:prstGeom prst="rect">
              <a:avLst/>
            </a:prstGeom>
            <a:noFill/>
            <a:ln w="9525">
              <a:noFill/>
              <a:miter lim="800000"/>
              <a:headEnd/>
              <a:tailEnd/>
            </a:ln>
            <a:effectLst/>
          </p:spPr>
          <p:txBody>
            <a:bodyPr>
              <a:spAutoFit/>
            </a:bodyPr>
            <a:lstStyle/>
            <a:p>
              <a:pPr>
                <a:spcBef>
                  <a:spcPct val="50000"/>
                </a:spcBef>
              </a:pPr>
              <a:r>
                <a:rPr lang="en-GB" sz="2000" dirty="0">
                  <a:solidFill>
                    <a:schemeClr val="accent2"/>
                  </a:solidFill>
                  <a:latin typeface="Comic Sans MS" pitchFamily="66" charset="0"/>
                </a:rPr>
                <a:t>At the Equator</a:t>
              </a:r>
              <a:r>
                <a:rPr lang="en-GB" sz="2000" dirty="0">
                  <a:latin typeface="Comic Sans MS" pitchFamily="66" charset="0"/>
                </a:rPr>
                <a:t> (A) </a:t>
              </a:r>
              <a:r>
                <a:rPr lang="en-GB" sz="2000" dirty="0">
                  <a:solidFill>
                    <a:schemeClr val="accent2"/>
                  </a:solidFill>
                  <a:latin typeface="Comic Sans MS" pitchFamily="66" charset="0"/>
                </a:rPr>
                <a:t>hot air rises and lifts lots of moisture into the air – where it makes clouds and rains.</a:t>
              </a:r>
              <a:endParaRPr lang="en-US" sz="2000" dirty="0">
                <a:solidFill>
                  <a:schemeClr val="accent2"/>
                </a:solidFill>
                <a:latin typeface="Comic Sans MS" pitchFamily="66" charset="0"/>
              </a:endParaRPr>
            </a:p>
          </p:txBody>
        </p:sp>
        <p:sp>
          <p:nvSpPr>
            <p:cNvPr id="27675" name="Text Box 27"/>
            <p:cNvSpPr txBox="1">
              <a:spLocks noChangeArrowheads="1"/>
            </p:cNvSpPr>
            <p:nvPr/>
          </p:nvSpPr>
          <p:spPr bwMode="auto">
            <a:xfrm>
              <a:off x="4694" y="3702"/>
              <a:ext cx="272" cy="327"/>
            </a:xfrm>
            <a:prstGeom prst="rect">
              <a:avLst/>
            </a:prstGeom>
            <a:noFill/>
            <a:ln w="9525">
              <a:noFill/>
              <a:miter lim="800000"/>
              <a:headEnd/>
              <a:tailEnd/>
            </a:ln>
            <a:effectLst/>
          </p:spPr>
          <p:txBody>
            <a:bodyPr>
              <a:spAutoFit/>
            </a:bodyPr>
            <a:lstStyle/>
            <a:p>
              <a:pPr>
                <a:spcBef>
                  <a:spcPct val="50000"/>
                </a:spcBef>
              </a:pPr>
              <a:r>
                <a:rPr lang="en-GB"/>
                <a:t>A</a:t>
              </a:r>
              <a:endParaRPr lang="en-US"/>
            </a:p>
          </p:txBody>
        </p:sp>
      </p:grpSp>
      <p:grpSp>
        <p:nvGrpSpPr>
          <p:cNvPr id="4" name="Group 35"/>
          <p:cNvGrpSpPr>
            <a:grpSpLocks/>
          </p:cNvGrpSpPr>
          <p:nvPr/>
        </p:nvGrpSpPr>
        <p:grpSpPr bwMode="auto">
          <a:xfrm>
            <a:off x="4284663" y="1989138"/>
            <a:ext cx="4859337" cy="4335462"/>
            <a:chOff x="2699" y="1253"/>
            <a:chExt cx="3061" cy="2731"/>
          </a:xfrm>
        </p:grpSpPr>
        <p:sp>
          <p:nvSpPr>
            <p:cNvPr id="27676" name="Text Box 28"/>
            <p:cNvSpPr txBox="1">
              <a:spLocks noChangeArrowheads="1"/>
            </p:cNvSpPr>
            <p:nvPr/>
          </p:nvSpPr>
          <p:spPr bwMode="auto">
            <a:xfrm>
              <a:off x="2699" y="1253"/>
              <a:ext cx="3061" cy="634"/>
            </a:xfrm>
            <a:prstGeom prst="rect">
              <a:avLst/>
            </a:prstGeom>
            <a:noFill/>
            <a:ln w="9525">
              <a:noFill/>
              <a:miter lim="800000"/>
              <a:headEnd/>
              <a:tailEnd/>
            </a:ln>
            <a:effectLst/>
          </p:spPr>
          <p:txBody>
            <a:bodyPr>
              <a:spAutoFit/>
            </a:bodyPr>
            <a:lstStyle/>
            <a:p>
              <a:pPr>
                <a:spcBef>
                  <a:spcPct val="50000"/>
                </a:spcBef>
              </a:pPr>
              <a:r>
                <a:rPr lang="en-GB" sz="2000">
                  <a:solidFill>
                    <a:schemeClr val="accent2"/>
                  </a:solidFill>
                  <a:latin typeface="Comic Sans MS" pitchFamily="66" charset="0"/>
                </a:rPr>
                <a:t>At </a:t>
              </a:r>
              <a:r>
                <a:rPr lang="en-GB" sz="2000">
                  <a:latin typeface="Comic Sans MS" pitchFamily="66" charset="0"/>
                </a:rPr>
                <a:t>(D) </a:t>
              </a:r>
              <a:r>
                <a:rPr lang="en-GB" sz="2000">
                  <a:solidFill>
                    <a:schemeClr val="accent2"/>
                  </a:solidFill>
                  <a:latin typeface="Comic Sans MS" pitchFamily="66" charset="0"/>
                </a:rPr>
                <a:t>the air falls back to earth – but it’s now DRY air, and as it falls it WARMS UP – so no clouds form</a:t>
              </a:r>
              <a:endParaRPr lang="en-US" sz="2000">
                <a:solidFill>
                  <a:schemeClr val="accent2"/>
                </a:solidFill>
                <a:latin typeface="Comic Sans MS" pitchFamily="66" charset="0"/>
              </a:endParaRPr>
            </a:p>
          </p:txBody>
        </p:sp>
        <p:sp>
          <p:nvSpPr>
            <p:cNvPr id="27677" name="Text Box 29"/>
            <p:cNvSpPr txBox="1">
              <a:spLocks noChangeArrowheads="1"/>
            </p:cNvSpPr>
            <p:nvPr/>
          </p:nvSpPr>
          <p:spPr bwMode="auto">
            <a:xfrm>
              <a:off x="3651" y="3657"/>
              <a:ext cx="317" cy="327"/>
            </a:xfrm>
            <a:prstGeom prst="rect">
              <a:avLst/>
            </a:prstGeom>
            <a:noFill/>
            <a:ln w="9525">
              <a:noFill/>
              <a:miter lim="800000"/>
              <a:headEnd/>
              <a:tailEnd/>
            </a:ln>
            <a:effectLst/>
          </p:spPr>
          <p:txBody>
            <a:bodyPr>
              <a:spAutoFit/>
            </a:bodyPr>
            <a:lstStyle/>
            <a:p>
              <a:pPr>
                <a:spcBef>
                  <a:spcPct val="50000"/>
                </a:spcBef>
              </a:pPr>
              <a:r>
                <a:rPr lang="en-GB"/>
                <a:t>D</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hadley0"/>
          <p:cNvPicPr>
            <a:picLocks noChangeAspect="1" noChangeArrowheads="1"/>
          </p:cNvPicPr>
          <p:nvPr/>
        </p:nvPicPr>
        <p:blipFill>
          <a:blip r:embed="rId3"/>
          <a:srcRect/>
          <a:stretch>
            <a:fillRect/>
          </a:stretch>
        </p:blipFill>
        <p:spPr bwMode="auto">
          <a:xfrm>
            <a:off x="250825" y="836613"/>
            <a:ext cx="4524375" cy="4857750"/>
          </a:xfrm>
          <a:prstGeom prst="rect">
            <a:avLst/>
          </a:prstGeom>
          <a:noFill/>
          <a:ln w="6350">
            <a:solidFill>
              <a:srgbClr val="000000"/>
            </a:solidFill>
            <a:miter lim="800000"/>
            <a:headEnd/>
            <a:tailEnd/>
          </a:ln>
        </p:spPr>
      </p:pic>
      <p:pic>
        <p:nvPicPr>
          <p:cNvPr id="29703" name="Picture 7" descr="hadley2"/>
          <p:cNvPicPr>
            <a:picLocks noChangeAspect="1" noChangeArrowheads="1"/>
          </p:cNvPicPr>
          <p:nvPr/>
        </p:nvPicPr>
        <p:blipFill>
          <a:blip r:embed="rId4"/>
          <a:srcRect r="51613"/>
          <a:stretch>
            <a:fillRect/>
          </a:stretch>
        </p:blipFill>
        <p:spPr bwMode="auto">
          <a:xfrm>
            <a:off x="1331913" y="260350"/>
            <a:ext cx="3529012" cy="1841500"/>
          </a:xfrm>
          <a:prstGeom prst="rect">
            <a:avLst/>
          </a:prstGeom>
          <a:noFill/>
          <a:ln w="12700">
            <a:solidFill>
              <a:srgbClr val="000000"/>
            </a:solidFill>
            <a:miter lim="800000"/>
            <a:headEnd/>
            <a:tailEnd/>
          </a:ln>
        </p:spPr>
      </p:pic>
      <p:pic>
        <p:nvPicPr>
          <p:cNvPr id="29704" name="Picture 8" descr="hadley2"/>
          <p:cNvPicPr>
            <a:picLocks noChangeAspect="1" noChangeArrowheads="1"/>
          </p:cNvPicPr>
          <p:nvPr/>
        </p:nvPicPr>
        <p:blipFill>
          <a:blip r:embed="rId4"/>
          <a:srcRect l="50000"/>
          <a:stretch>
            <a:fillRect/>
          </a:stretch>
        </p:blipFill>
        <p:spPr bwMode="auto">
          <a:xfrm>
            <a:off x="5148263" y="1989138"/>
            <a:ext cx="2951162" cy="2357437"/>
          </a:xfrm>
          <a:prstGeom prst="rect">
            <a:avLst/>
          </a:prstGeom>
          <a:noFill/>
          <a:ln w="9525">
            <a:solidFill>
              <a:srgbClr val="000000"/>
            </a:solidFill>
            <a:miter lim="800000"/>
            <a:headEnd/>
            <a:tailEnd/>
          </a:ln>
        </p:spPr>
      </p:pic>
      <p:pic>
        <p:nvPicPr>
          <p:cNvPr id="29701" name="Picture 5" descr="hadley2"/>
          <p:cNvPicPr>
            <a:picLocks noChangeAspect="1" noChangeArrowheads="1"/>
          </p:cNvPicPr>
          <p:nvPr/>
        </p:nvPicPr>
        <p:blipFill>
          <a:blip r:embed="rId4"/>
          <a:srcRect r="49455"/>
          <a:stretch>
            <a:fillRect/>
          </a:stretch>
        </p:blipFill>
        <p:spPr bwMode="auto">
          <a:xfrm>
            <a:off x="1116013" y="4508500"/>
            <a:ext cx="3887787" cy="2217738"/>
          </a:xfrm>
          <a:prstGeom prst="rect">
            <a:avLst/>
          </a:prstGeom>
          <a:noFill/>
          <a:ln w="12700">
            <a:solidFill>
              <a:srgbClr val="000000"/>
            </a:solidFill>
            <a:miter lim="800000"/>
            <a:headEnd/>
            <a:tailEnd/>
          </a:ln>
        </p:spPr>
      </p:pic>
      <p:sp>
        <p:nvSpPr>
          <p:cNvPr id="29705" name="Line 9"/>
          <p:cNvSpPr>
            <a:spLocks noChangeShapeType="1"/>
          </p:cNvSpPr>
          <p:nvPr/>
        </p:nvSpPr>
        <p:spPr bwMode="auto">
          <a:xfrm flipH="1" flipV="1">
            <a:off x="971550" y="4149725"/>
            <a:ext cx="431800" cy="431800"/>
          </a:xfrm>
          <a:prstGeom prst="line">
            <a:avLst/>
          </a:prstGeom>
          <a:noFill/>
          <a:ln w="76200">
            <a:solidFill>
              <a:schemeClr val="tx1"/>
            </a:solidFill>
            <a:round/>
            <a:headEnd/>
            <a:tailEnd type="triangle" w="med" len="med"/>
          </a:ln>
          <a:effectLst/>
        </p:spPr>
        <p:txBody>
          <a:bodyPr/>
          <a:lstStyle/>
          <a:p>
            <a:endParaRPr lang="en-US"/>
          </a:p>
        </p:txBody>
      </p:sp>
      <p:sp>
        <p:nvSpPr>
          <p:cNvPr id="29706" name="Line 10"/>
          <p:cNvSpPr>
            <a:spLocks noChangeShapeType="1"/>
          </p:cNvSpPr>
          <p:nvPr/>
        </p:nvSpPr>
        <p:spPr bwMode="auto">
          <a:xfrm flipH="1">
            <a:off x="3563938" y="3213100"/>
            <a:ext cx="1512887" cy="0"/>
          </a:xfrm>
          <a:prstGeom prst="line">
            <a:avLst/>
          </a:prstGeom>
          <a:noFill/>
          <a:ln w="76200">
            <a:solidFill>
              <a:schemeClr val="tx1"/>
            </a:solidFill>
            <a:round/>
            <a:headEnd/>
            <a:tailEnd type="triangle" w="med" len="med"/>
          </a:ln>
          <a:effectLst/>
        </p:spPr>
        <p:txBody>
          <a:bodyPr/>
          <a:lstStyle/>
          <a:p>
            <a:endParaRPr lang="en-US"/>
          </a:p>
        </p:txBody>
      </p:sp>
      <p:sp>
        <p:nvSpPr>
          <p:cNvPr id="29708" name="Line 12"/>
          <p:cNvSpPr>
            <a:spLocks noChangeShapeType="1"/>
          </p:cNvSpPr>
          <p:nvPr/>
        </p:nvSpPr>
        <p:spPr bwMode="auto">
          <a:xfrm flipH="1">
            <a:off x="395288" y="1989138"/>
            <a:ext cx="863600" cy="360362"/>
          </a:xfrm>
          <a:prstGeom prst="line">
            <a:avLst/>
          </a:prstGeom>
          <a:noFill/>
          <a:ln w="76200">
            <a:solidFill>
              <a:schemeClr val="tx1"/>
            </a:solidFill>
            <a:round/>
            <a:headEnd/>
            <a:tailEnd type="triangle" w="med" len="med"/>
          </a:ln>
          <a:effectLst/>
        </p:spPr>
        <p:txBody>
          <a:bodyPr/>
          <a:lstStyle/>
          <a:p>
            <a:endParaRPr lang="en-US"/>
          </a:p>
        </p:txBody>
      </p:sp>
      <p:sp>
        <p:nvSpPr>
          <p:cNvPr id="29709" name="Oval 13"/>
          <p:cNvSpPr>
            <a:spLocks noChangeArrowheads="1"/>
          </p:cNvSpPr>
          <p:nvPr/>
        </p:nvSpPr>
        <p:spPr bwMode="auto">
          <a:xfrm>
            <a:off x="250825" y="2205038"/>
            <a:ext cx="144463" cy="288925"/>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9710" name="Oval 14"/>
          <p:cNvSpPr>
            <a:spLocks noChangeArrowheads="1"/>
          </p:cNvSpPr>
          <p:nvPr/>
        </p:nvSpPr>
        <p:spPr bwMode="auto">
          <a:xfrm>
            <a:off x="900113" y="3789363"/>
            <a:ext cx="73025" cy="50323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9711" name="Oval 15"/>
          <p:cNvSpPr>
            <a:spLocks noChangeArrowheads="1"/>
          </p:cNvSpPr>
          <p:nvPr/>
        </p:nvSpPr>
        <p:spPr bwMode="auto">
          <a:xfrm>
            <a:off x="900113" y="3068638"/>
            <a:ext cx="576262" cy="288925"/>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29712" name="Text Box 16"/>
          <p:cNvSpPr txBox="1">
            <a:spLocks noChangeArrowheads="1"/>
          </p:cNvSpPr>
          <p:nvPr/>
        </p:nvSpPr>
        <p:spPr bwMode="auto">
          <a:xfrm>
            <a:off x="5364163" y="4437063"/>
            <a:ext cx="2952750" cy="1006475"/>
          </a:xfrm>
          <a:prstGeom prst="rect">
            <a:avLst/>
          </a:prstGeom>
          <a:noFill/>
          <a:ln w="9525">
            <a:noFill/>
            <a:miter lim="800000"/>
            <a:headEnd/>
            <a:tailEnd/>
          </a:ln>
          <a:effectLst/>
        </p:spPr>
        <p:txBody>
          <a:bodyPr>
            <a:spAutoFit/>
          </a:bodyPr>
          <a:lstStyle/>
          <a:p>
            <a:pPr>
              <a:spcBef>
                <a:spcPct val="50000"/>
              </a:spcBef>
            </a:pPr>
            <a:r>
              <a:rPr lang="en-GB" sz="2000">
                <a:solidFill>
                  <a:srgbClr val="008000"/>
                </a:solidFill>
              </a:rPr>
              <a:t>At the Equator ‘rising air’ causes lots of clouds and rain</a:t>
            </a:r>
            <a:endParaRPr lang="en-US" sz="2000">
              <a:solidFill>
                <a:srgbClr val="008000"/>
              </a:solidFill>
            </a:endParaRPr>
          </a:p>
        </p:txBody>
      </p:sp>
      <p:sp>
        <p:nvSpPr>
          <p:cNvPr id="29713" name="Text Box 17"/>
          <p:cNvSpPr txBox="1">
            <a:spLocks noChangeArrowheads="1"/>
          </p:cNvSpPr>
          <p:nvPr/>
        </p:nvSpPr>
        <p:spPr bwMode="auto">
          <a:xfrm>
            <a:off x="4932363" y="404813"/>
            <a:ext cx="3240087" cy="1006475"/>
          </a:xfrm>
          <a:prstGeom prst="rect">
            <a:avLst/>
          </a:prstGeom>
          <a:solidFill>
            <a:srgbClr val="FFFF00"/>
          </a:solidFill>
          <a:ln w="9525">
            <a:noFill/>
            <a:miter lim="800000"/>
            <a:headEnd/>
            <a:tailEnd/>
          </a:ln>
          <a:effectLst/>
        </p:spPr>
        <p:txBody>
          <a:bodyPr>
            <a:spAutoFit/>
          </a:bodyPr>
          <a:lstStyle/>
          <a:p>
            <a:pPr>
              <a:spcBef>
                <a:spcPct val="50000"/>
              </a:spcBef>
            </a:pPr>
            <a:r>
              <a:rPr lang="en-GB" sz="2000">
                <a:solidFill>
                  <a:schemeClr val="accent2"/>
                </a:solidFill>
              </a:rPr>
              <a:t>30*North, falling dry air means no clouds form – and you get DESERT</a:t>
            </a:r>
            <a:endParaRPr lang="en-US" sz="2000">
              <a:solidFill>
                <a:schemeClr val="accent2"/>
              </a:solidFill>
            </a:endParaRPr>
          </a:p>
        </p:txBody>
      </p:sp>
      <p:sp>
        <p:nvSpPr>
          <p:cNvPr id="29714" name="Text Box 18"/>
          <p:cNvSpPr txBox="1">
            <a:spLocks noChangeArrowheads="1"/>
          </p:cNvSpPr>
          <p:nvPr/>
        </p:nvSpPr>
        <p:spPr bwMode="auto">
          <a:xfrm>
            <a:off x="5219700" y="5661025"/>
            <a:ext cx="3240088" cy="1006475"/>
          </a:xfrm>
          <a:prstGeom prst="rect">
            <a:avLst/>
          </a:prstGeom>
          <a:solidFill>
            <a:srgbClr val="FFFF00"/>
          </a:solidFill>
          <a:ln w="9525">
            <a:noFill/>
            <a:miter lim="800000"/>
            <a:headEnd/>
            <a:tailEnd/>
          </a:ln>
          <a:effectLst/>
        </p:spPr>
        <p:txBody>
          <a:bodyPr>
            <a:spAutoFit/>
          </a:bodyPr>
          <a:lstStyle/>
          <a:p>
            <a:pPr>
              <a:spcBef>
                <a:spcPct val="50000"/>
              </a:spcBef>
            </a:pPr>
            <a:r>
              <a:rPr lang="en-GB" sz="2000">
                <a:solidFill>
                  <a:schemeClr val="accent2"/>
                </a:solidFill>
              </a:rPr>
              <a:t>30*South, falling dry air means no clouds form – and you get DESERT</a:t>
            </a:r>
            <a:endParaRPr lang="en-US" sz="20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 calcmode="lin" valueType="num">
                                      <p:cBhvr>
                                        <p:cTn id="7" dur="500" fill="hold"/>
                                        <p:tgtEl>
                                          <p:spTgt spid="29712"/>
                                        </p:tgtEl>
                                        <p:attrNameLst>
                                          <p:attrName>ppt_w</p:attrName>
                                        </p:attrNameLst>
                                      </p:cBhvr>
                                      <p:tavLst>
                                        <p:tav tm="0">
                                          <p:val>
                                            <p:fltVal val="0"/>
                                          </p:val>
                                        </p:tav>
                                        <p:tav tm="100000">
                                          <p:val>
                                            <p:strVal val="#ppt_w"/>
                                          </p:val>
                                        </p:tav>
                                      </p:tavLst>
                                    </p:anim>
                                    <p:anim calcmode="lin" valueType="num">
                                      <p:cBhvr>
                                        <p:cTn id="8" dur="500" fill="hold"/>
                                        <p:tgtEl>
                                          <p:spTgt spid="29712"/>
                                        </p:tgtEl>
                                        <p:attrNameLst>
                                          <p:attrName>ppt_h</p:attrName>
                                        </p:attrNameLst>
                                      </p:cBhvr>
                                      <p:tavLst>
                                        <p:tav tm="0">
                                          <p:val>
                                            <p:fltVal val="0"/>
                                          </p:val>
                                        </p:tav>
                                        <p:tav tm="100000">
                                          <p:val>
                                            <p:strVal val="#ppt_h"/>
                                          </p:val>
                                        </p:tav>
                                      </p:tavLst>
                                    </p:anim>
                                    <p:animEffect transition="in" filter="fade">
                                      <p:cBhvr>
                                        <p:cTn id="9" dur="500"/>
                                        <p:tgtEl>
                                          <p:spTgt spid="297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9713"/>
                                        </p:tgtEl>
                                        <p:attrNameLst>
                                          <p:attrName>style.visibility</p:attrName>
                                        </p:attrNameLst>
                                      </p:cBhvr>
                                      <p:to>
                                        <p:strVal val="visible"/>
                                      </p:to>
                                    </p:set>
                                    <p:anim calcmode="lin" valueType="num">
                                      <p:cBhvr>
                                        <p:cTn id="14" dur="500" fill="hold"/>
                                        <p:tgtEl>
                                          <p:spTgt spid="29713"/>
                                        </p:tgtEl>
                                        <p:attrNameLst>
                                          <p:attrName>ppt_w</p:attrName>
                                        </p:attrNameLst>
                                      </p:cBhvr>
                                      <p:tavLst>
                                        <p:tav tm="0">
                                          <p:val>
                                            <p:fltVal val="0"/>
                                          </p:val>
                                        </p:tav>
                                        <p:tav tm="100000">
                                          <p:val>
                                            <p:strVal val="#ppt_w"/>
                                          </p:val>
                                        </p:tav>
                                      </p:tavLst>
                                    </p:anim>
                                    <p:anim calcmode="lin" valueType="num">
                                      <p:cBhvr>
                                        <p:cTn id="15" dur="500" fill="hold"/>
                                        <p:tgtEl>
                                          <p:spTgt spid="29713"/>
                                        </p:tgtEl>
                                        <p:attrNameLst>
                                          <p:attrName>ppt_h</p:attrName>
                                        </p:attrNameLst>
                                      </p:cBhvr>
                                      <p:tavLst>
                                        <p:tav tm="0">
                                          <p:val>
                                            <p:fltVal val="0"/>
                                          </p:val>
                                        </p:tav>
                                        <p:tav tm="100000">
                                          <p:val>
                                            <p:strVal val="#ppt_h"/>
                                          </p:val>
                                        </p:tav>
                                      </p:tavLst>
                                    </p:anim>
                                    <p:animEffect transition="in" filter="fade">
                                      <p:cBhvr>
                                        <p:cTn id="16" dur="500"/>
                                        <p:tgtEl>
                                          <p:spTgt spid="29713"/>
                                        </p:tgtEl>
                                      </p:cBhvr>
                                    </p:animEffect>
                                  </p:childTnLst>
                                </p:cTn>
                              </p:par>
                              <p:par>
                                <p:cTn id="17" presetID="53" presetClass="entr" presetSubtype="0" fill="hold" nodeType="withEffect">
                                  <p:stCondLst>
                                    <p:cond delay="0"/>
                                  </p:stCondLst>
                                  <p:childTnLst>
                                    <p:set>
                                      <p:cBhvr>
                                        <p:cTn id="18" dur="1" fill="hold">
                                          <p:stCondLst>
                                            <p:cond delay="0"/>
                                          </p:stCondLst>
                                        </p:cTn>
                                        <p:tgtEl>
                                          <p:spTgt spid="29714"/>
                                        </p:tgtEl>
                                        <p:attrNameLst>
                                          <p:attrName>style.visibility</p:attrName>
                                        </p:attrNameLst>
                                      </p:cBhvr>
                                      <p:to>
                                        <p:strVal val="visible"/>
                                      </p:to>
                                    </p:set>
                                    <p:anim calcmode="lin" valueType="num">
                                      <p:cBhvr>
                                        <p:cTn id="19" dur="500" fill="hold"/>
                                        <p:tgtEl>
                                          <p:spTgt spid="29714"/>
                                        </p:tgtEl>
                                        <p:attrNameLst>
                                          <p:attrName>ppt_w</p:attrName>
                                        </p:attrNameLst>
                                      </p:cBhvr>
                                      <p:tavLst>
                                        <p:tav tm="0">
                                          <p:val>
                                            <p:fltVal val="0"/>
                                          </p:val>
                                        </p:tav>
                                        <p:tav tm="100000">
                                          <p:val>
                                            <p:strVal val="#ppt_w"/>
                                          </p:val>
                                        </p:tav>
                                      </p:tavLst>
                                    </p:anim>
                                    <p:anim calcmode="lin" valueType="num">
                                      <p:cBhvr>
                                        <p:cTn id="20" dur="500" fill="hold"/>
                                        <p:tgtEl>
                                          <p:spTgt spid="29714"/>
                                        </p:tgtEl>
                                        <p:attrNameLst>
                                          <p:attrName>ppt_h</p:attrName>
                                        </p:attrNameLst>
                                      </p:cBhvr>
                                      <p:tavLst>
                                        <p:tav tm="0">
                                          <p:val>
                                            <p:fltVal val="0"/>
                                          </p:val>
                                        </p:tav>
                                        <p:tav tm="100000">
                                          <p:val>
                                            <p:strVal val="#ppt_h"/>
                                          </p:val>
                                        </p:tav>
                                      </p:tavLst>
                                    </p:anim>
                                    <p:animEffect transition="in" filter="fade">
                                      <p:cBhvr>
                                        <p:cTn id="21" dur="500"/>
                                        <p:tgtEl>
                                          <p:spTgt spid="29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p:bldP spid="297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1000100" y="1447800"/>
            <a:ext cx="7933588" cy="5267348"/>
          </a:xfrm>
        </p:spPr>
        <p:txBody>
          <a:bodyPr>
            <a:normAutofit fontScale="92500" lnSpcReduction="10000"/>
          </a:bodyPr>
          <a:lstStyle/>
          <a:p>
            <a:pPr algn="l" rtl="0"/>
            <a:r>
              <a:rPr lang="en-US" altLang="en-US" sz="4000" dirty="0">
                <a:latin typeface="Calibri" pitchFamily="34" charset="0"/>
              </a:rPr>
              <a:t>Driven by wind</a:t>
            </a:r>
          </a:p>
          <a:p>
            <a:pPr lvl="1" algn="l" rtl="0"/>
            <a:r>
              <a:rPr lang="en-US" altLang="en-US" sz="4000" dirty="0" smtClean="0">
                <a:solidFill>
                  <a:srgbClr val="FF0000"/>
                </a:solidFill>
                <a:latin typeface="Calibri" pitchFamily="34" charset="0"/>
              </a:rPr>
              <a:t>2- Solar </a:t>
            </a:r>
            <a:r>
              <a:rPr lang="en-US" altLang="en-US" sz="4000" dirty="0">
                <a:solidFill>
                  <a:srgbClr val="FF0000"/>
                </a:solidFill>
                <a:latin typeface="Calibri" pitchFamily="34" charset="0"/>
              </a:rPr>
              <a:t>energy produces differential heating</a:t>
            </a:r>
          </a:p>
          <a:p>
            <a:pPr lvl="1" algn="l" rtl="0"/>
            <a:r>
              <a:rPr lang="en-US" altLang="en-US" sz="4000" dirty="0" smtClean="0">
                <a:solidFill>
                  <a:srgbClr val="FF0000"/>
                </a:solidFill>
                <a:latin typeface="Calibri" pitchFamily="34" charset="0"/>
              </a:rPr>
              <a:t>3- </a:t>
            </a:r>
            <a:r>
              <a:rPr lang="en-US" altLang="en-US" sz="4000" dirty="0" err="1" smtClean="0">
                <a:solidFill>
                  <a:srgbClr val="FF0000"/>
                </a:solidFill>
                <a:latin typeface="Calibri" pitchFamily="34" charset="0"/>
              </a:rPr>
              <a:t>Coriolis</a:t>
            </a:r>
            <a:r>
              <a:rPr lang="en-US" altLang="en-US" sz="4000" dirty="0" smtClean="0">
                <a:solidFill>
                  <a:srgbClr val="FF0000"/>
                </a:solidFill>
                <a:latin typeface="Calibri" pitchFamily="34" charset="0"/>
              </a:rPr>
              <a:t> effect(</a:t>
            </a:r>
            <a:r>
              <a:rPr lang="en-US" sz="4000" dirty="0" smtClean="0">
                <a:latin typeface="Times" charset="0"/>
              </a:rPr>
              <a:t>:</a:t>
            </a:r>
            <a:r>
              <a:rPr lang="en-US" altLang="en-US" sz="4000" i="1" dirty="0" smtClean="0">
                <a:solidFill>
                  <a:schemeClr val="accent1"/>
                </a:solidFill>
                <a:latin typeface="Calibri" pitchFamily="34" charset="0"/>
              </a:rPr>
              <a:t> Apparent force that moving objects experience due to the planet’s rotation, tending toward the right in the northern hemisphere and to the left in the southern hemisphere ).</a:t>
            </a:r>
          </a:p>
          <a:p>
            <a:pPr lvl="1" algn="l" rtl="0">
              <a:buNone/>
            </a:pPr>
            <a:endParaRPr lang="en-US" altLang="en-US" sz="4000" dirty="0">
              <a:latin typeface="Calibri" pitchFamily="34" charset="0"/>
            </a:endParaRPr>
          </a:p>
          <a:p>
            <a:pPr lvl="1" algn="l" rtl="0">
              <a:buNone/>
            </a:pPr>
            <a:endParaRPr lang="en-US" altLang="en-US" sz="4000" dirty="0">
              <a:latin typeface="Calibri" pitchFamily="34" charset="0"/>
            </a:endParaRPr>
          </a:p>
        </p:txBody>
      </p:sp>
      <p:sp>
        <p:nvSpPr>
          <p:cNvPr id="6" name="Title 5"/>
          <p:cNvSpPr>
            <a:spLocks noGrp="1"/>
          </p:cNvSpPr>
          <p:nvPr>
            <p:ph type="title"/>
          </p:nvPr>
        </p:nvSpPr>
        <p:spPr>
          <a:xfrm>
            <a:off x="928662" y="285728"/>
            <a:ext cx="7772400" cy="914400"/>
          </a:xfrm>
        </p:spPr>
        <p:txBody>
          <a:bodyPr/>
          <a:lstStyle/>
          <a:p>
            <a:r>
              <a:rPr lang="en-US" sz="2800" dirty="0" smtClean="0"/>
              <a:t>For this reason, vast tropical rainforests grow near the equator.</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 13_02.psd                                                      0005D9DBMac HD                         B92B855F:"/>
          <p:cNvPicPr>
            <a:picLocks noChangeAspect="1" noChangeArrowheads="1"/>
          </p:cNvPicPr>
          <p:nvPr/>
        </p:nvPicPr>
        <p:blipFill>
          <a:blip r:embed="rId2" r:link="rId3"/>
          <a:srcRect/>
          <a:stretch>
            <a:fillRect/>
          </a:stretch>
        </p:blipFill>
        <p:spPr bwMode="auto">
          <a:xfrm>
            <a:off x="1000099" y="357166"/>
            <a:ext cx="7913055" cy="6027742"/>
          </a:xfrm>
          <a:prstGeom prst="rect">
            <a:avLst/>
          </a:prstGeom>
          <a:noFill/>
        </p:spPr>
      </p:pic>
      <p:sp>
        <p:nvSpPr>
          <p:cNvPr id="3" name="Text Box 5"/>
          <p:cNvSpPr txBox="1">
            <a:spLocks noChangeArrowheads="1"/>
          </p:cNvSpPr>
          <p:nvPr/>
        </p:nvSpPr>
        <p:spPr bwMode="auto">
          <a:xfrm>
            <a:off x="285720" y="5572140"/>
            <a:ext cx="3219448"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n-US" b="1" i="1" u="sng" dirty="0">
                <a:solidFill>
                  <a:schemeClr val="accent1"/>
                </a:solidFill>
                <a:latin typeface="Calibri" pitchFamily="34" charset="0"/>
              </a:rPr>
              <a:t>NOTE</a:t>
            </a:r>
            <a:r>
              <a:rPr lang="en-US" b="1" i="1" dirty="0">
                <a:solidFill>
                  <a:schemeClr val="accent1"/>
                </a:solidFill>
                <a:latin typeface="Calibri" pitchFamily="34" charset="0"/>
              </a:rPr>
              <a:t>: high pressure around 30˚N and 30˚S, as well as at the poles, = DESERTS.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85786" y="357166"/>
            <a:ext cx="7772400" cy="4572000"/>
          </a:xfrm>
        </p:spPr>
        <p:txBody>
          <a:bodyPr/>
          <a:lstStyle/>
          <a:p>
            <a:pPr lvl="1" algn="l" rtl="0">
              <a:buNone/>
            </a:pPr>
            <a:r>
              <a:rPr lang="en-US" sz="4000" dirty="0" smtClean="0">
                <a:solidFill>
                  <a:srgbClr val="FF0000"/>
                </a:solidFill>
              </a:rPr>
              <a:t>4-Effect of tilt and seasons and continents</a:t>
            </a:r>
          </a:p>
          <a:p>
            <a:pPr>
              <a:buNone/>
            </a:pPr>
            <a:endParaRPr lang="ar-SA" dirty="0"/>
          </a:p>
        </p:txBody>
      </p:sp>
      <p:pic>
        <p:nvPicPr>
          <p:cNvPr id="4" name="Picture 3075" descr="global circulation diagram"/>
          <p:cNvPicPr>
            <a:picLocks noChangeAspect="1" noChangeArrowheads="1"/>
          </p:cNvPicPr>
          <p:nvPr/>
        </p:nvPicPr>
        <p:blipFill>
          <a:blip r:embed="rId2"/>
          <a:srcRect/>
          <a:stretch>
            <a:fillRect/>
          </a:stretch>
        </p:blipFill>
        <p:spPr bwMode="auto">
          <a:xfrm>
            <a:off x="1357290" y="1875223"/>
            <a:ext cx="6643702" cy="498277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1054</TotalTime>
  <Words>782</Words>
  <Application>Microsoft Office PowerPoint</Application>
  <PresentationFormat>On-screen Show (4:3)</PresentationFormat>
  <Paragraphs>65</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Metro</vt:lpstr>
      <vt:lpstr>Deserts and Desertification   lecture 2     collected by : Maher M Alasadi </vt:lpstr>
      <vt:lpstr>Slide 2</vt:lpstr>
      <vt:lpstr>Slide 3</vt:lpstr>
      <vt:lpstr>Slide 4</vt:lpstr>
      <vt:lpstr>Slide 5</vt:lpstr>
      <vt:lpstr>Slide 6</vt:lpstr>
      <vt:lpstr>For this reason, vast tropical rainforests grow near the equator.</vt:lpstr>
      <vt:lpstr>Slide 8</vt:lpstr>
      <vt:lpstr>Slide 9</vt:lpstr>
      <vt:lpstr>Slide 10</vt:lpstr>
      <vt:lpstr>Slide 11</vt:lpstr>
      <vt:lpstr>6- Topographic Effects:</vt:lpstr>
      <vt:lpstr>The air now moves on, over the peaks of the mountains and down the leeward slopes—those lying away from the prevailing winds. By now it has lost most of its moisture content, so that little or no rain falls, creating a dry region on the leeward side of the mountains  </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intel</dc:creator>
  <cp:lastModifiedBy>intel</cp:lastModifiedBy>
  <cp:revision>38</cp:revision>
  <dcterms:created xsi:type="dcterms:W3CDTF">2012-10-13T13:21:32Z</dcterms:created>
  <dcterms:modified xsi:type="dcterms:W3CDTF">2013-09-30T07:21:42Z</dcterms:modified>
</cp:coreProperties>
</file>